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8" r:id="rId4"/>
    <p:sldId id="271" r:id="rId5"/>
    <p:sldId id="285" r:id="rId6"/>
    <p:sldId id="272" r:id="rId7"/>
    <p:sldId id="273" r:id="rId8"/>
    <p:sldId id="278" r:id="rId9"/>
    <p:sldId id="263" r:id="rId10"/>
    <p:sldId id="262" r:id="rId11"/>
    <p:sldId id="267" r:id="rId12"/>
    <p:sldId id="266" r:id="rId13"/>
    <p:sldId id="264" r:id="rId14"/>
    <p:sldId id="284" r:id="rId15"/>
    <p:sldId id="286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B7FCF-D339-4F9A-A3C3-EF750E4ED43E}" v="223" dt="2024-11-13T11:29:4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Kořínková" userId="61a37867-3e84-40d2-9aa9-14c9306cf4e6" providerId="ADAL" clId="{6B993DA4-2E5A-4886-9A18-C63E4B3D0D96}"/>
    <pc:docChg chg="custSel modSld">
      <pc:chgData name="Klára Kořínková" userId="61a37867-3e84-40d2-9aa9-14c9306cf4e6" providerId="ADAL" clId="{6B993DA4-2E5A-4886-9A18-C63E4B3D0D96}" dt="2024-11-13T15:47:21.920" v="118" actId="5793"/>
      <pc:docMkLst>
        <pc:docMk/>
      </pc:docMkLst>
      <pc:sldChg chg="modSp mod">
        <pc:chgData name="Klára Kořínková" userId="61a37867-3e84-40d2-9aa9-14c9306cf4e6" providerId="ADAL" clId="{6B993DA4-2E5A-4886-9A18-C63E4B3D0D96}" dt="2024-11-13T15:47:21.920" v="118" actId="5793"/>
        <pc:sldMkLst>
          <pc:docMk/>
          <pc:sldMk cId="3008617975" sldId="271"/>
        </pc:sldMkLst>
        <pc:spChg chg="mod">
          <ac:chgData name="Klára Kořínková" userId="61a37867-3e84-40d2-9aa9-14c9306cf4e6" providerId="ADAL" clId="{6B993DA4-2E5A-4886-9A18-C63E4B3D0D96}" dt="2024-11-13T15:47:21.920" v="118" actId="5793"/>
          <ac:spMkLst>
            <pc:docMk/>
            <pc:sldMk cId="3008617975" sldId="271"/>
            <ac:spMk id="4" creationId="{3B3B78E0-9C36-E0E4-6DF5-A76BC2A9D2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1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263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754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7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7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53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075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044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848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73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890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989806E-8E94-473C-AEE7-BE6F15F85533}" type="datetime1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FD490CA3-8BFD-4044-9284-F13E0FC1FD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1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BDB559-FF55-4940-9D75-8967D8820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7" y="956847"/>
            <a:ext cx="11020805" cy="3314188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  <a:t>Ochrana poškozených a zvlášť zranitelných obětí</a:t>
            </a:r>
            <a:b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</a:br>
            <a:b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</a:br>
            <a:r>
              <a:rPr lang="cs-CZ" sz="2400" cap="none" dirty="0">
                <a:solidFill>
                  <a:srgbClr val="FFFFFF"/>
                </a:solidFill>
                <a:latin typeface="Lora" panose="020B0604020202020204" pitchFamily="2" charset="-18"/>
              </a:rPr>
              <a:t>Konference k 20. výročí České asociace právniček, z.s.</a:t>
            </a:r>
            <a:endParaRPr lang="cs-CZ" sz="5400" dirty="0">
              <a:solidFill>
                <a:srgbClr val="FFFFFF"/>
              </a:solidFill>
              <a:latin typeface="Lora" panose="020B0604020202020204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CB84A4-8463-4BE0-B913-E6F8B50F4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429" y="3880661"/>
            <a:ext cx="7081140" cy="780748"/>
          </a:xfrm>
        </p:spPr>
        <p:txBody>
          <a:bodyPr anchor="b">
            <a:normAutofit fontScale="92500" lnSpcReduction="10000"/>
          </a:bodyPr>
          <a:lstStyle/>
          <a:p>
            <a:r>
              <a:rPr lang="cs-CZ" dirty="0">
                <a:solidFill>
                  <a:srgbClr val="FFFFFF"/>
                </a:solidFill>
                <a:latin typeface="Lora" pitchFamily="2" charset="-18"/>
              </a:rPr>
              <a:t>Poslanecká sněmovna Parlamentu České republiky</a:t>
            </a:r>
          </a:p>
          <a:p>
            <a:r>
              <a:rPr lang="cs-CZ" dirty="0">
                <a:solidFill>
                  <a:srgbClr val="FFFFFF"/>
                </a:solidFill>
                <a:latin typeface="Lora" pitchFamily="2" charset="-18"/>
              </a:rPr>
              <a:t>14.11.2024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D236B3-3997-4B02-98D6-345398E375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" t="4366" r="528" b="6112"/>
          <a:stretch/>
        </p:blipFill>
        <p:spPr>
          <a:xfrm>
            <a:off x="3605151" y="5227880"/>
            <a:ext cx="4981698" cy="12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65B16123-D7DA-D8AB-ED2A-BA5688CB1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8389"/>
            <a:ext cx="7858716" cy="5839874"/>
          </a:xfrm>
          <a:prstGeom prst="rect">
            <a:avLst/>
          </a:prstGeom>
        </p:spPr>
      </p:pic>
      <p:pic>
        <p:nvPicPr>
          <p:cNvPr id="7" name="Obrázek 6" descr="Obsah obrázku Grafika, logo, Písmo, grafický design&#10;&#10;Popis byl vytvořen automaticky">
            <a:extLst>
              <a:ext uri="{FF2B5EF4-FFF2-40B4-BE49-F238E27FC236}">
                <a16:creationId xmlns:a16="http://schemas.microsoft.com/office/drawing/2014/main" id="{5266D59F-6B5A-435F-2BE1-1281F820D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06" y="3377884"/>
            <a:ext cx="1419225" cy="1419225"/>
          </a:xfrm>
          <a:prstGeom prst="rect">
            <a:avLst/>
          </a:prstGeom>
        </p:spPr>
      </p:pic>
      <p:pic>
        <p:nvPicPr>
          <p:cNvPr id="9" name="Obrázek 8" descr="Obsah obrázku text, Písmo, klipart, logo&#10;&#10;Popis byl vytvořen automaticky">
            <a:extLst>
              <a:ext uri="{FF2B5EF4-FFF2-40B4-BE49-F238E27FC236}">
                <a16:creationId xmlns:a16="http://schemas.microsoft.com/office/drawing/2014/main" id="{4F73AAED-B4E5-F0C8-64F4-A7C74075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3" y="1512010"/>
            <a:ext cx="2000864" cy="12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9A196-C368-E22E-ED2A-24646AFC3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042D7-B93F-9665-176B-EA953EC7F385}"/>
              </a:ext>
            </a:extLst>
          </p:cNvPr>
          <p:cNvSpPr txBox="1">
            <a:spLocks/>
          </p:cNvSpPr>
          <p:nvPr/>
        </p:nvSpPr>
        <p:spPr>
          <a:xfrm>
            <a:off x="452928" y="748657"/>
            <a:ext cx="7998414" cy="5915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000"/>
              </a:spcBef>
              <a:buClr>
                <a:schemeClr val="accent2"/>
              </a:buClr>
            </a:pP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Právničky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z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Evropy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se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sešly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v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Senátu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konferenci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"</a:t>
            </a:r>
            <a:r>
              <a:rPr lang="en-US" sz="20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Síla</a:t>
            </a:r>
            <a:r>
              <a:rPr lang="en-US" sz="20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ženy</a:t>
            </a:r>
            <a:r>
              <a:rPr lang="en-US" sz="20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 v </a:t>
            </a:r>
            <a:r>
              <a:rPr lang="en-US" sz="20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době</a:t>
            </a:r>
            <a:r>
              <a:rPr lang="en-US" sz="20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itchFamily="2" charset="-18"/>
                <a:ea typeface="+mn-ea"/>
                <a:cs typeface="Times New Roman" panose="02020603050405020304" pitchFamily="18" charset="0"/>
              </a:rPr>
              <a:t>krize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".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Konferenci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pořád</a:t>
            </a:r>
            <a:r>
              <a:rPr lang="cs-CZ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ala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místopředsedkyně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Senátu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Alena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Gajdůšková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spolu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s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Evropskou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asociací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právniček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EWLA.</a:t>
            </a:r>
          </a:p>
          <a:p>
            <a:pPr algn="just">
              <a:spcBef>
                <a:spcPts val="1000"/>
              </a:spcBef>
              <a:buClr>
                <a:schemeClr val="accent2"/>
              </a:buClr>
            </a:pP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„V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rámci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této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konference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se v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Praze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potkává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mocná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síla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kterou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je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ženský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princip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právo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 A to je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síla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která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pomůže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posunout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svět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tím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správným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směrem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Musíme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trvat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na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tom, aby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byla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zajištěna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lidská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práva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každého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jednotlivce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 to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ženy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opravdu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umí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,“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uvedla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ve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své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zahajovací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řeči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Alena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Gajdůšková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accent2"/>
              </a:buClr>
            </a:pP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„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Světu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se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povede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lépe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pokud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jej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povedou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silné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ženy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,“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tato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slova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pronesla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Regula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Kagi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-Diener,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viceprezidentka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Evropské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konfederace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právniček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 „Je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potřeba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podporovat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pozice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žen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nejen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v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justici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ale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v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celé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společnosti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Vysoce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kvalifikované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motivované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ženy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je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potřeba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podporovat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zejména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v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době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krize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protože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představují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potenciál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který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je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nevyužitý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který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je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velice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kvalitní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,“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zdůraznila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  <a:buClr>
                <a:schemeClr val="accent2"/>
              </a:buClr>
            </a:pP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Na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konferenci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vystoupil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kromě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zástupkyň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profesních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organizací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právniček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z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Česka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Francie,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Švýcarska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Nizozemí</a:t>
            </a:r>
            <a:r>
              <a:rPr lang="en-US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 a </a:t>
            </a:r>
            <a:r>
              <a:rPr lang="en-US" sz="2000" cap="none" spc="0" dirty="0" err="1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Itálie</a:t>
            </a:r>
            <a:r>
              <a:rPr lang="cs-CZ" sz="2000" cap="none" spc="0" dirty="0">
                <a:solidFill>
                  <a:schemeClr val="bg1"/>
                </a:solidFill>
                <a:latin typeface="Lora" pitchFamily="2" charset="-18"/>
                <a:ea typeface="+mn-ea"/>
                <a:cs typeface="Times New Roman" panose="02020603050405020304" pitchFamily="18" charset="0"/>
              </a:rPr>
              <a:t>.</a:t>
            </a:r>
            <a:endParaRPr lang="en-US" sz="2000" cap="none" spc="0" dirty="0">
              <a:solidFill>
                <a:schemeClr val="bg1"/>
              </a:solidFill>
              <a:latin typeface="Lora" pitchFamily="2" charset="-18"/>
              <a:ea typeface="+mn-ea"/>
              <a:cs typeface="Times New Roman" panose="02020603050405020304" pitchFamily="18" charset="0"/>
            </a:endParaRPr>
          </a:p>
          <a:p>
            <a:pPr algn="l">
              <a:spcBef>
                <a:spcPts val="1000"/>
              </a:spcBef>
              <a:buClr>
                <a:schemeClr val="accent2"/>
              </a:buClr>
            </a:pPr>
            <a:endParaRPr lang="en-US" sz="900" cap="none" spc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oblečení, Lidská tvář, osoba, úsměv&#10;&#10;Popis byl vytvořen automaticky">
            <a:extLst>
              <a:ext uri="{FF2B5EF4-FFF2-40B4-BE49-F238E27FC236}">
                <a16:creationId xmlns:a16="http://schemas.microsoft.com/office/drawing/2014/main" id="{0686E704-0EF6-076A-2ABB-2A43FF1F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r="11420"/>
          <a:stretch/>
        </p:blipFill>
        <p:spPr>
          <a:xfrm>
            <a:off x="9216541" y="810353"/>
            <a:ext cx="2132032" cy="31394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3DB9CE1-93DA-83C8-F7FD-9E29379BE666}"/>
              </a:ext>
            </a:extLst>
          </p:cNvPr>
          <p:cNvSpPr txBox="1"/>
          <p:nvPr/>
        </p:nvSpPr>
        <p:spPr>
          <a:xfrm>
            <a:off x="7003203" y="6160168"/>
            <a:ext cx="156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chemeClr val="bg1"/>
                </a:solidFill>
                <a:latin typeface="Lora" pitchFamily="2" charset="-18"/>
              </a:rPr>
              <a:t>Senát 2012</a:t>
            </a:r>
          </a:p>
        </p:txBody>
      </p:sp>
      <p:pic>
        <p:nvPicPr>
          <p:cNvPr id="7" name="Obrázek 6" descr="Obsah obrázku text, Písmo, grafický design, Grafika&#10;&#10;Popis byl vytvořen automaticky">
            <a:extLst>
              <a:ext uri="{FF2B5EF4-FFF2-40B4-BE49-F238E27FC236}">
                <a16:creationId xmlns:a16="http://schemas.microsoft.com/office/drawing/2014/main" id="{94ADA93F-AE97-6C61-567B-9DF3C0B4A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87" y="3949793"/>
            <a:ext cx="3234540" cy="26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6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51A4C-3FAF-C204-C18E-411074D9F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stůl, nábytek, židle&#10;&#10;Popis byl vytvořen automaticky">
            <a:extLst>
              <a:ext uri="{FF2B5EF4-FFF2-40B4-BE49-F238E27FC236}">
                <a16:creationId xmlns:a16="http://schemas.microsoft.com/office/drawing/2014/main" id="{D3DFA819-2DE9-0868-CD33-B3D225DE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81" y="568326"/>
            <a:ext cx="5167117" cy="3878349"/>
          </a:xfrm>
          <a:prstGeom prst="rect">
            <a:avLst/>
          </a:prstGeom>
        </p:spPr>
      </p:pic>
      <p:pic>
        <p:nvPicPr>
          <p:cNvPr id="4" name="Obrázek 3" descr="Obsah obrázku interiér, stůl, nábytek, oblečení&#10;&#10;Popis byl vytvořen automaticky">
            <a:extLst>
              <a:ext uri="{FF2B5EF4-FFF2-40B4-BE49-F238E27FC236}">
                <a16:creationId xmlns:a16="http://schemas.microsoft.com/office/drawing/2014/main" id="{E91A9113-C2D7-95C3-4CDF-D21EB909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83" y="-15745"/>
            <a:ext cx="5167117" cy="688949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F61963D-12BA-8FE8-C51E-640A3FA9D643}"/>
              </a:ext>
            </a:extLst>
          </p:cNvPr>
          <p:cNvSpPr txBox="1"/>
          <p:nvPr/>
        </p:nvSpPr>
        <p:spPr>
          <a:xfrm>
            <a:off x="743162" y="5489731"/>
            <a:ext cx="553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Lora" pitchFamily="2" charset="-18"/>
              </a:rPr>
              <a:t>Aktuální trendy v odškodňování újmy od roku 2016</a:t>
            </a:r>
          </a:p>
        </p:txBody>
      </p:sp>
      <p:pic>
        <p:nvPicPr>
          <p:cNvPr id="6" name="Obrázek 5" descr="Obsah obrázku černá, tma&#10;&#10;Popis byl vytvořen automaticky">
            <a:extLst>
              <a:ext uri="{FF2B5EF4-FFF2-40B4-BE49-F238E27FC236}">
                <a16:creationId xmlns:a16="http://schemas.microsoft.com/office/drawing/2014/main" id="{B09D3B2A-92D9-5DCD-4D29-C4ABD2D6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35" y="3719872"/>
            <a:ext cx="4583611" cy="21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6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659240-CC90-3E02-60FD-2DFC0188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oblečení, osoba, muž, zeď&#10;&#10;Popis byl vytvořen automaticky">
            <a:extLst>
              <a:ext uri="{FF2B5EF4-FFF2-40B4-BE49-F238E27FC236}">
                <a16:creationId xmlns:a16="http://schemas.microsoft.com/office/drawing/2014/main" id="{A1D4CA87-1C40-B334-71D5-A2AE3567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63" y="773937"/>
            <a:ext cx="7107269" cy="473278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69CAC1C-9D73-ACCF-7348-9DE3E6D8F64C}"/>
              </a:ext>
            </a:extLst>
          </p:cNvPr>
          <p:cNvSpPr txBox="1"/>
          <p:nvPr/>
        </p:nvSpPr>
        <p:spPr>
          <a:xfrm>
            <a:off x="2958161" y="5924528"/>
            <a:ext cx="627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Lora" pitchFamily="2" charset="-18"/>
              </a:rPr>
              <a:t>Ani v době pandemie jsme nezaháleli </a:t>
            </a:r>
          </a:p>
        </p:txBody>
      </p:sp>
      <p:pic>
        <p:nvPicPr>
          <p:cNvPr id="5" name="Obrázek 4" descr="Obsah obrázku text, Písmo, klipart, logo&#10;&#10;Popis byl vytvořen automaticky">
            <a:extLst>
              <a:ext uri="{FF2B5EF4-FFF2-40B4-BE49-F238E27FC236}">
                <a16:creationId xmlns:a16="http://schemas.microsoft.com/office/drawing/2014/main" id="{368ADA34-9ADB-22ED-D2EB-CA266CCA9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40" y="4380825"/>
            <a:ext cx="1790046" cy="11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6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C70F0-3C48-277B-354E-9618720CC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5C20842-9319-AA0D-5579-B1BC6EEF1672}"/>
              </a:ext>
            </a:extLst>
          </p:cNvPr>
          <p:cNvSpPr txBox="1"/>
          <p:nvPr/>
        </p:nvSpPr>
        <p:spPr>
          <a:xfrm>
            <a:off x="2569945" y="6083889"/>
            <a:ext cx="6184713" cy="345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i="1" dirty="0" err="1">
                <a:solidFill>
                  <a:schemeClr val="bg1"/>
                </a:solidFill>
                <a:latin typeface="Lora" pitchFamily="2" charset="-18"/>
              </a:rPr>
              <a:t>Aktuální</a:t>
            </a:r>
            <a:r>
              <a:rPr lang="en-US" i="1" dirty="0">
                <a:solidFill>
                  <a:schemeClr val="bg1"/>
                </a:solidFill>
                <a:latin typeface="Lora" pitchFamily="2" charset="-18"/>
              </a:rPr>
              <a:t> trendy v </a:t>
            </a:r>
            <a:r>
              <a:rPr lang="en-US" i="1" dirty="0" err="1">
                <a:solidFill>
                  <a:schemeClr val="bg1"/>
                </a:solidFill>
                <a:latin typeface="Lora" pitchFamily="2" charset="-18"/>
              </a:rPr>
              <a:t>odškodňování</a:t>
            </a:r>
            <a:r>
              <a:rPr lang="en-US" i="1" dirty="0">
                <a:solidFill>
                  <a:schemeClr val="bg1"/>
                </a:solidFill>
                <a:latin typeface="Lora" pitchFamily="2" charset="-18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Lora" pitchFamily="2" charset="-18"/>
              </a:rPr>
              <a:t>újmy</a:t>
            </a:r>
            <a:r>
              <a:rPr lang="en-US" i="1" dirty="0">
                <a:solidFill>
                  <a:schemeClr val="bg1"/>
                </a:solidFill>
                <a:latin typeface="Lora" pitchFamily="2" charset="-18"/>
              </a:rPr>
              <a:t> od </a:t>
            </a:r>
            <a:r>
              <a:rPr lang="en-US" i="1" dirty="0" err="1">
                <a:solidFill>
                  <a:schemeClr val="bg1"/>
                </a:solidFill>
                <a:latin typeface="Lora" pitchFamily="2" charset="-18"/>
              </a:rPr>
              <a:t>roku</a:t>
            </a:r>
            <a:r>
              <a:rPr lang="en-US" i="1" dirty="0">
                <a:solidFill>
                  <a:schemeClr val="bg1"/>
                </a:solidFill>
                <a:latin typeface="Lora" pitchFamily="2" charset="-18"/>
              </a:rPr>
              <a:t> 2016</a:t>
            </a:r>
          </a:p>
        </p:txBody>
      </p:sp>
      <p:pic>
        <p:nvPicPr>
          <p:cNvPr id="6" name="Obrázek 5" descr="Obsah obrázku muž, oblečení, interiér, osoba&#10;&#10;Popis byl vytvořen automaticky">
            <a:extLst>
              <a:ext uri="{FF2B5EF4-FFF2-40B4-BE49-F238E27FC236}">
                <a16:creationId xmlns:a16="http://schemas.microsoft.com/office/drawing/2014/main" id="{EC9E796C-CCCD-C851-4F37-312DB9D0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7" r="2" b="7793"/>
          <a:stretch/>
        </p:blipFill>
        <p:spPr>
          <a:xfrm>
            <a:off x="330553" y="428323"/>
            <a:ext cx="6739097" cy="3410712"/>
          </a:xfrm>
          <a:prstGeom prst="rect">
            <a:avLst/>
          </a:prstGeom>
        </p:spPr>
      </p:pic>
      <p:pic>
        <p:nvPicPr>
          <p:cNvPr id="8" name="Obrázek 7" descr="Obsah obrázku interiér, osoba, muž, oblečení&#10;&#10;Popis byl vytvořen automaticky">
            <a:extLst>
              <a:ext uri="{FF2B5EF4-FFF2-40B4-BE49-F238E27FC236}">
                <a16:creationId xmlns:a16="http://schemas.microsoft.com/office/drawing/2014/main" id="{A7489A63-3159-28F1-05F7-8353B818A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r="26153" b="5110"/>
          <a:stretch/>
        </p:blipFill>
        <p:spPr>
          <a:xfrm>
            <a:off x="5508430" y="2322581"/>
            <a:ext cx="5139249" cy="3522120"/>
          </a:xfrm>
          <a:prstGeom prst="rect">
            <a:avLst/>
          </a:prstGeom>
        </p:spPr>
      </p:pic>
      <p:pic>
        <p:nvPicPr>
          <p:cNvPr id="4" name="Obrázek 3" descr="Obsah obrázku černá, tma&#10;&#10;Popis byl vytvořen automaticky">
            <a:extLst>
              <a:ext uri="{FF2B5EF4-FFF2-40B4-BE49-F238E27FC236}">
                <a16:creationId xmlns:a16="http://schemas.microsoft.com/office/drawing/2014/main" id="{99A8B530-B3E7-A752-E148-881431BE76B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8" y="4078223"/>
            <a:ext cx="3887227" cy="18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2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D77F-86CF-A6B9-B619-EE0A71669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92C586F-09EA-37D6-BC4D-7BC23D8E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55" y="0"/>
            <a:ext cx="465429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2BD56-029F-FCEC-7E26-8B54FF93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437" y="0"/>
            <a:ext cx="75565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A6DD7-CF18-7F46-498C-C25903DA4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70" y="1346200"/>
            <a:ext cx="5928358" cy="45339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Lora" panose="020B0604020202020204" pitchFamily="2" charset="-18"/>
              </a:rPr>
              <a:t>Ochrana poškozených a zvlášť zranitelných obětí</a:t>
            </a:r>
            <a:br>
              <a:rPr lang="cs-CZ" sz="1800" dirty="0">
                <a:solidFill>
                  <a:schemeClr val="tx1"/>
                </a:solidFill>
                <a:latin typeface="Lora" panose="020B0604020202020204" pitchFamily="2" charset="-18"/>
              </a:rPr>
            </a:br>
            <a:br>
              <a:rPr lang="cs-CZ" sz="1800" dirty="0">
                <a:solidFill>
                  <a:schemeClr val="tx1"/>
                </a:solidFill>
                <a:latin typeface="Lora" panose="020B0604020202020204" pitchFamily="2" charset="-18"/>
              </a:rPr>
            </a:br>
            <a:r>
              <a:rPr lang="cs-CZ" sz="1800" cap="none" dirty="0">
                <a:solidFill>
                  <a:srgbClr val="FFFFFF"/>
                </a:solidFill>
                <a:latin typeface="Lora" panose="020B0604020202020204" pitchFamily="2" charset="-18"/>
              </a:rPr>
              <a:t>Konference k 20. výročí České asociace právniček, z.s.</a:t>
            </a:r>
            <a:br>
              <a:rPr lang="cs-CZ" sz="1800" cap="none" dirty="0">
                <a:solidFill>
                  <a:schemeClr val="tx1"/>
                </a:solidFill>
                <a:latin typeface="Lora" panose="020B0604020202020204" pitchFamily="2" charset="-18"/>
              </a:rPr>
            </a:br>
            <a:br>
              <a:rPr lang="cs-CZ" sz="1800" cap="none" dirty="0">
                <a:solidFill>
                  <a:schemeClr val="tx1"/>
                </a:solidFill>
                <a:latin typeface="Lora" panose="020B0604020202020204" pitchFamily="2" charset="-18"/>
              </a:rPr>
            </a:br>
            <a:r>
              <a:rPr lang="cs-CZ" sz="1800" cap="none" dirty="0">
                <a:solidFill>
                  <a:schemeClr val="tx1"/>
                </a:solidFill>
                <a:latin typeface="Lora" panose="020B0604020202020204" pitchFamily="2" charset="-18"/>
              </a:rPr>
              <a:t>Akce se koná pod záštitou Předsedkyně PSP Markéty Pekarové Adamové a Ústavně-právního výboru Poslanecké sněmovny</a:t>
            </a:r>
            <a:endParaRPr lang="cs-CZ" sz="1800" dirty="0">
              <a:solidFill>
                <a:schemeClr val="tx1"/>
              </a:solidFill>
              <a:latin typeface="Lora" panose="020B0604020202020204" pitchFamily="2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D3C614-2A82-1DEA-E113-754EC2FD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9" y="638946"/>
            <a:ext cx="3310136" cy="17212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CC2E0D-8F5F-8B36-94F5-EEFC944F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" t="4366" r="528" b="6112"/>
          <a:stretch/>
        </p:blipFill>
        <p:spPr>
          <a:xfrm>
            <a:off x="620925" y="2768423"/>
            <a:ext cx="3419524" cy="844727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6D273C5-2BC6-E05B-5E38-E4BD57B01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5641960">
            <a:off x="-238995" y="7327716"/>
            <a:ext cx="45719" cy="184911"/>
          </a:xfrm>
        </p:spPr>
        <p:txBody>
          <a:bodyPr anchor="b">
            <a:normAutofit fontScale="32500" lnSpcReduction="20000"/>
          </a:bodyPr>
          <a:lstStyle/>
          <a:p>
            <a:endParaRPr lang="cs-CZ" dirty="0">
              <a:solidFill>
                <a:srgbClr val="FFFFFF"/>
              </a:solidFill>
              <a:latin typeface="Lora" pitchFamily="2" charset="-18"/>
            </a:endParaRPr>
          </a:p>
        </p:txBody>
      </p:sp>
      <p:pic>
        <p:nvPicPr>
          <p:cNvPr id="11" name="Obrázek 10" descr="Obsah obrázku kresba, skica, klipart, umění&#10;&#10;Popis byl vytvořen automaticky">
            <a:extLst>
              <a:ext uri="{FF2B5EF4-FFF2-40B4-BE49-F238E27FC236}">
                <a16:creationId xmlns:a16="http://schemas.microsoft.com/office/drawing/2014/main" id="{832FB17C-4E80-31FE-8194-28D29E829CB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13" y="4187646"/>
            <a:ext cx="2243451" cy="22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8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E32AE-0C01-F750-5708-1E6962E3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DDB0576-F160-45D9-9E44-E87FAC5E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155" y="0"/>
            <a:ext cx="465429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CEE52-5426-4F39-9DC7-37F74637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437" y="0"/>
            <a:ext cx="75565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8F9100-BCFC-414C-D2DB-6AA80B9C6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70" y="1346200"/>
            <a:ext cx="5928358" cy="4533900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Lora" panose="020B0604020202020204" pitchFamily="2" charset="-18"/>
              </a:rPr>
              <a:t>Ochrana poškozených a zvlášť zranitelných obětí</a:t>
            </a:r>
            <a:br>
              <a:rPr lang="cs-CZ" sz="1800" dirty="0">
                <a:solidFill>
                  <a:schemeClr val="tx1"/>
                </a:solidFill>
                <a:latin typeface="Lora" panose="020B0604020202020204" pitchFamily="2" charset="-18"/>
              </a:rPr>
            </a:br>
            <a:br>
              <a:rPr lang="cs-CZ" sz="1800" dirty="0">
                <a:solidFill>
                  <a:schemeClr val="tx1"/>
                </a:solidFill>
                <a:latin typeface="Lora" panose="020B0604020202020204" pitchFamily="2" charset="-18"/>
              </a:rPr>
            </a:br>
            <a:r>
              <a:rPr lang="cs-CZ" sz="1800" cap="none" dirty="0">
                <a:solidFill>
                  <a:srgbClr val="FFFFFF"/>
                </a:solidFill>
                <a:latin typeface="Lora" panose="020B0604020202020204" pitchFamily="2" charset="-18"/>
              </a:rPr>
              <a:t>Konference k 20. výročí České asociace právniček, z.s.</a:t>
            </a:r>
            <a:br>
              <a:rPr lang="cs-CZ" sz="1800" cap="none" dirty="0">
                <a:solidFill>
                  <a:schemeClr val="tx1"/>
                </a:solidFill>
                <a:latin typeface="Lora" panose="020B0604020202020204" pitchFamily="2" charset="-18"/>
              </a:rPr>
            </a:br>
            <a:br>
              <a:rPr lang="cs-CZ" sz="1800" cap="none" dirty="0">
                <a:solidFill>
                  <a:schemeClr val="tx1"/>
                </a:solidFill>
                <a:latin typeface="Lora" panose="020B0604020202020204" pitchFamily="2" charset="-18"/>
              </a:rPr>
            </a:br>
            <a:r>
              <a:rPr lang="cs-CZ" sz="1800" cap="none" dirty="0">
                <a:solidFill>
                  <a:schemeClr val="tx1"/>
                </a:solidFill>
                <a:latin typeface="Lora" panose="020B0604020202020204" pitchFamily="2" charset="-18"/>
              </a:rPr>
              <a:t>Akce se koná pod záštitou Předsedkyně PSP Markéty Pekarové Adamové a Ústavně-právního výboru Poslanecké sněmovny</a:t>
            </a:r>
            <a:endParaRPr lang="cs-CZ" sz="1800" dirty="0">
              <a:solidFill>
                <a:schemeClr val="tx1"/>
              </a:solidFill>
              <a:latin typeface="Lora" panose="020B0604020202020204" pitchFamily="2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214C5E-1599-F6AE-9CAD-3E363C79E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9" y="638946"/>
            <a:ext cx="3310136" cy="17212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97AD9BB-C907-798B-2A09-8352D5C85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" t="4366" r="528" b="6112"/>
          <a:stretch/>
        </p:blipFill>
        <p:spPr>
          <a:xfrm>
            <a:off x="620925" y="2768423"/>
            <a:ext cx="3419524" cy="844727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A6B01CBD-2CB1-AB73-CDC2-48E0CF57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5641960">
            <a:off x="-238995" y="7327716"/>
            <a:ext cx="45719" cy="184911"/>
          </a:xfrm>
        </p:spPr>
        <p:txBody>
          <a:bodyPr anchor="b">
            <a:normAutofit fontScale="32500" lnSpcReduction="20000"/>
          </a:bodyPr>
          <a:lstStyle/>
          <a:p>
            <a:endParaRPr lang="cs-CZ" dirty="0">
              <a:solidFill>
                <a:srgbClr val="FFFFFF"/>
              </a:solidFill>
              <a:latin typeface="Lora" pitchFamily="2" charset="-18"/>
            </a:endParaRPr>
          </a:p>
        </p:txBody>
      </p:sp>
      <p:pic>
        <p:nvPicPr>
          <p:cNvPr id="11" name="Obrázek 10" descr="Obsah obrázku kresba, skica, klipart, umění&#10;&#10;Popis byl vytvořen automaticky">
            <a:extLst>
              <a:ext uri="{FF2B5EF4-FFF2-40B4-BE49-F238E27FC236}">
                <a16:creationId xmlns:a16="http://schemas.microsoft.com/office/drawing/2014/main" id="{94CACAD2-CEBE-DD3E-F7B4-00C99457725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13" y="4187646"/>
            <a:ext cx="2243451" cy="22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1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A21B5-F7D2-2C6A-C3BE-5833438DD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2D2ED89-5AE9-4E9E-B74C-07803A862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9948" y="0"/>
            <a:ext cx="67321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6155705-FDC2-F397-388D-9EEFD27014DE}"/>
              </a:ext>
            </a:extLst>
          </p:cNvPr>
          <p:cNvSpPr txBox="1"/>
          <p:nvPr/>
        </p:nvSpPr>
        <p:spPr>
          <a:xfrm>
            <a:off x="1761066" y="964692"/>
            <a:ext cx="8669868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cap="all" spc="200" baseline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HARMONOGRAM DNEŠNÍHO DNE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988389-920D-9346-C585-3A385606C0E9}"/>
              </a:ext>
            </a:extLst>
          </p:cNvPr>
          <p:cNvSpPr txBox="1"/>
          <p:nvPr/>
        </p:nvSpPr>
        <p:spPr>
          <a:xfrm>
            <a:off x="2858703" y="2345944"/>
            <a:ext cx="6477802" cy="36992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9:00 – 9:30 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Prezence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9:30 – 10:00 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Zahájení a poděkování za poskytnutí záštity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10:00 – 11:00 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I. Blok – Vymáhání náhrady škody v </a:t>
            </a:r>
            <a:r>
              <a:rPr lang="cs-CZ" sz="17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adhézním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 řízení s mezinárodním prvkem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„</a:t>
            </a:r>
            <a:r>
              <a:rPr lang="cs-CZ" sz="17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Možnosti postupu při zajištění majetku a výkonu rozhodnutí o náhradě škody v přeshraničních civilních věcech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“ </a:t>
            </a:r>
            <a:b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</a:b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- </a:t>
            </a: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-18"/>
              </a:rPr>
              <a:t>Mg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r. Lucie Seidlová – mezinárodní odbor civilní Ministerstvo spravedlnosti ČR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„</a:t>
            </a:r>
            <a:r>
              <a:rPr lang="cs-CZ" sz="17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Možnosti mezinárodní spolupráce (EU)v oblasti vrácení věci poškozenému a náhrady škody poškozenému v trestním řízení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“ </a:t>
            </a:r>
            <a:b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</a:b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- </a:t>
            </a: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-18"/>
              </a:rPr>
              <a:t>JUDr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. Světlana Kloučková, Ph.D. – Nejvyšší státní zastupitelství ČR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11:00 – 11:30 </a:t>
            </a:r>
            <a:r>
              <a:rPr lang="cs-CZ" sz="17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Coffee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 </a:t>
            </a:r>
            <a:r>
              <a:rPr lang="cs-CZ" sz="17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break</a:t>
            </a:r>
            <a:endParaRPr lang="cs-CZ" sz="1700" dirty="0">
              <a:solidFill>
                <a:schemeClr val="tx1">
                  <a:lumMod val="85000"/>
                  <a:lumOff val="1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9615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046070-9C2C-8536-F22F-2A3950BD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3835EA80-485B-3677-8478-1C238B85C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9948" y="0"/>
            <a:ext cx="67321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A63ECD-6EE5-D546-3DD0-AB0C7DD3E767}"/>
              </a:ext>
            </a:extLst>
          </p:cNvPr>
          <p:cNvSpPr txBox="1"/>
          <p:nvPr/>
        </p:nvSpPr>
        <p:spPr>
          <a:xfrm>
            <a:off x="1761066" y="964692"/>
            <a:ext cx="8669868" cy="11887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cap="all" spc="200" baseline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HARMONOGRAM DNEŠNÍHO DNE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3B78E0-9C36-E0E4-6DF5-A76BC2A9D296}"/>
              </a:ext>
            </a:extLst>
          </p:cNvPr>
          <p:cNvSpPr txBox="1"/>
          <p:nvPr/>
        </p:nvSpPr>
        <p:spPr>
          <a:xfrm>
            <a:off x="2858703" y="2345944"/>
            <a:ext cx="6477802" cy="36992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11: 30 – 12:30 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II. Blok – Zvlášť zranitelné oběti a jejich ochrana v České republice</a:t>
            </a:r>
          </a:p>
          <a:p>
            <a:pPr marL="571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„„</a:t>
            </a:r>
            <a:r>
              <a:rPr lang="cs-CZ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-18"/>
              </a:rPr>
              <a:t>Zvlášť zranitelná oběť a její práva a postavení v trestním řízení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“</a:t>
            </a:r>
          </a:p>
          <a:p>
            <a:pPr marL="571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- JUDr. Daniela Přibylová, Krajské státní zastupitelství České Budějovice</a:t>
            </a:r>
          </a:p>
          <a:p>
            <a:pPr marL="571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- JUDr. Petra Carvanová, advokátka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12:30 – 13:30 </a:t>
            </a:r>
            <a:r>
              <a:rPr lang="cs-CZ" sz="17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Coffee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 </a:t>
            </a:r>
            <a:r>
              <a:rPr lang="cs-CZ" sz="170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break</a:t>
            </a:r>
            <a:endParaRPr lang="cs-CZ" sz="170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Lora" pitchFamily="2" charset="-18"/>
            </a:endParaRP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13:30 – 14:30 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Panelová diskuse</a:t>
            </a:r>
            <a:endParaRPr lang="cs-CZ" sz="1700" dirty="0">
              <a:solidFill>
                <a:schemeClr val="tx1">
                  <a:lumMod val="85000"/>
                  <a:lumOff val="15000"/>
                </a:schemeClr>
              </a:solidFill>
              <a:latin typeface="Lora" pitchFamily="2" charset="-18"/>
            </a:endParaRPr>
          </a:p>
          <a:p>
            <a:pPr marL="5715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cs-CZ" sz="1700" i="1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-18"/>
              </a:rPr>
              <a:t>„</a:t>
            </a:r>
            <a:r>
              <a:rPr lang="cs-CZ" sz="17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Lora" pitchFamily="2" charset="-18"/>
              </a:rPr>
              <a:t>K aktuálnímu tématu poškozených a zvlášť zranitelných obětí </a:t>
            </a:r>
            <a:r>
              <a:rPr lang="cs-CZ" sz="17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napříč právní úpravou“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17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14:30-15:00</a:t>
            </a:r>
            <a:r>
              <a:rPr lang="cs-CZ" sz="17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 pitchFamily="2" charset="-18"/>
              </a:rPr>
              <a:t> Ukončení konference</a:t>
            </a:r>
            <a:endParaRPr lang="cs-CZ" sz="1700" dirty="0">
              <a:solidFill>
                <a:schemeClr val="tx1">
                  <a:lumMod val="85000"/>
                  <a:lumOff val="1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0861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A332D-D52A-181C-1CF2-B54CA0EA1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D9527E2A-95DB-FA8A-09A0-BAD647A6E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1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586ED1-10B5-B392-0682-3DF5503F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7" y="956847"/>
            <a:ext cx="11020805" cy="3314188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  <a:t>Ochrana poškozených a zvlášť zranitelných obětí</a:t>
            </a:r>
            <a:b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</a:br>
            <a:b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</a:br>
            <a:r>
              <a:rPr lang="cs-CZ" sz="2400" cap="none" dirty="0">
                <a:solidFill>
                  <a:srgbClr val="FFFFFF"/>
                </a:solidFill>
                <a:latin typeface="Lora" panose="020B0604020202020204" pitchFamily="2" charset="-18"/>
              </a:rPr>
              <a:t>Konference k 20. výročí České asociace právniček, z.s.</a:t>
            </a:r>
            <a:endParaRPr lang="cs-CZ" sz="5400" dirty="0">
              <a:solidFill>
                <a:srgbClr val="FFFFFF"/>
              </a:solidFill>
              <a:latin typeface="Lora" panose="020B0604020202020204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439167-2F67-9E4B-867F-F5199ABF2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429" y="3880661"/>
            <a:ext cx="7081140" cy="780748"/>
          </a:xfrm>
        </p:spPr>
        <p:txBody>
          <a:bodyPr anchor="b">
            <a:normAutofit fontScale="92500" lnSpcReduction="10000"/>
          </a:bodyPr>
          <a:lstStyle/>
          <a:p>
            <a:r>
              <a:rPr lang="cs-CZ" dirty="0">
                <a:solidFill>
                  <a:srgbClr val="FFFFFF"/>
                </a:solidFill>
                <a:latin typeface="Lora" pitchFamily="2" charset="-18"/>
              </a:rPr>
              <a:t>Poslanecká sněmovna Parlamentu České republiky</a:t>
            </a:r>
          </a:p>
          <a:p>
            <a:r>
              <a:rPr lang="cs-CZ" dirty="0">
                <a:solidFill>
                  <a:srgbClr val="FFFFFF"/>
                </a:solidFill>
                <a:latin typeface="Lora" pitchFamily="2" charset="-18"/>
              </a:rPr>
              <a:t>14.11.2024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7E57E2-7659-DA64-2226-9204288525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" t="4366" r="528" b="6112"/>
          <a:stretch/>
        </p:blipFill>
        <p:spPr>
          <a:xfrm>
            <a:off x="3605151" y="5227880"/>
            <a:ext cx="4981698" cy="12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1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FA42A1-1579-53B5-190B-F4F23334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E5B48-9810-345C-C764-9F8A0BA9F88D}"/>
              </a:ext>
            </a:extLst>
          </p:cNvPr>
          <p:cNvSpPr txBox="1">
            <a:spLocks/>
          </p:cNvSpPr>
          <p:nvPr/>
        </p:nvSpPr>
        <p:spPr>
          <a:xfrm>
            <a:off x="402716" y="2082741"/>
            <a:ext cx="11020805" cy="4425809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České sdružení žen právniček je zapsaným spolkem žen právniček, který byl založen z podnětu evropského sdružení žen právniček (</a:t>
            </a:r>
            <a:r>
              <a:rPr lang="cs-CZ" sz="2000" kern="100" cap="none" dirty="0" err="1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European</a:t>
            </a: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cap="none" dirty="0" err="1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Women</a:t>
            </a: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cap="none" dirty="0" err="1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Lawyers</a:t>
            </a: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cap="none" dirty="0" err="1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) dne 14.5.2004 v Praze na zakládající konferenci, které se zúčastnily renomované právničky členských států EU a zejména paní </a:t>
            </a:r>
            <a:r>
              <a:rPr lang="cs-CZ" sz="2000" kern="100" cap="none" dirty="0" err="1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Cherrie</a:t>
            </a: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kern="100" cap="none" dirty="0" err="1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Booth</a:t>
            </a: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 Blair.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Sdružuje právničky ze všech oborů práva, to je soudkyně, advokátky, notářky, státní zástupkyně, podnikové právničky a také studentky práv. Cíle tohoto sdružení jsou vyjádřeny v programovém prohlášení, které spočívá především ve snaze zvýšit právní vědomí občanů a zlepšit mravní a kulturní úroveň společnosti výkonem své profese.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Členská základna se od založení sdružení rozrostla a konečný počet se stále mění. </a:t>
            </a:r>
          </a:p>
          <a:p>
            <a:endParaRPr lang="cs-CZ" cap="none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4" name="Obrázek 3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170D5AAD-CBE5-4CE3-9A40-AE0C07D9BC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403" y="349450"/>
            <a:ext cx="5361432" cy="14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48DE0-B1C0-7E50-1DD7-8FC00FA0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E1D61-2E46-7FAC-C0F3-1A25E8A937DF}"/>
              </a:ext>
            </a:extLst>
          </p:cNvPr>
          <p:cNvSpPr txBox="1">
            <a:spLocks/>
          </p:cNvSpPr>
          <p:nvPr/>
        </p:nvSpPr>
        <p:spPr>
          <a:xfrm>
            <a:off x="402717" y="2209799"/>
            <a:ext cx="11020805" cy="4044809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Sdružení pracuje na úsecích práva občanského, rodinného, pracovního, obchodního, trestního a práva duševního a průmyslového vlastnictví. Sdružení úzce spolupracuje s obdobnými sdruženími žen právniček v členských státech EU.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Programem sdružení je připojení se k mezinárodnímu programu Evropského sdružení žen právniček tím, že se podílí na jejich akcích, jejichž cílem je přispět ke zkvalitnění veškerých oblastí práva jak na úrovni členských zemí, tak i práva evropského.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Dále si klade za cíl aktivně se podílet na tvorbě práva vnitrostátního. Za tím účelem vyvíjí iniciativu z podnětu svých členek, které přispějí ke zkvalitnění legislativy v jednotlivých právních odvětvích.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kern="100" cap="none" dirty="0">
                <a:solidFill>
                  <a:schemeClr val="bg1"/>
                </a:solidFill>
                <a:effectLst/>
                <a:latin typeface="Lora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Konečně posledním významným úkolem jeho programu je působení na poli prevence, zejména potírání negativních jevů ve společnosti, mající za následek morální úpadek ve vztazích rodinných, občanských, pracovních, obchodních apod.</a:t>
            </a:r>
          </a:p>
          <a:p>
            <a:endParaRPr lang="cs-CZ" cap="none" dirty="0">
              <a:solidFill>
                <a:schemeClr val="bg1"/>
              </a:solidFill>
              <a:latin typeface="Lora" pitchFamily="2" charset="-18"/>
            </a:endParaRPr>
          </a:p>
        </p:txBody>
      </p:sp>
      <p:pic>
        <p:nvPicPr>
          <p:cNvPr id="4" name="Obrázek 3" descr="Obsah obrázku text, Písmo, Grafika, grafický design&#10;&#10;Popis byl vytvořen automaticky">
            <a:extLst>
              <a:ext uri="{FF2B5EF4-FFF2-40B4-BE49-F238E27FC236}">
                <a16:creationId xmlns:a16="http://schemas.microsoft.com/office/drawing/2014/main" id="{CDB9ADE8-33C7-14C3-63B6-2ED227BB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01" y="603392"/>
            <a:ext cx="5098797" cy="140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F0649-402B-E2B0-ACA6-5B859539D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472D1CAE-DC7B-805D-16E9-F86752D4B4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1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FA6A67-195A-A40D-8122-0B93804C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597" y="956847"/>
            <a:ext cx="11020805" cy="3314188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  <a:t>Ochrana poškozených a zvlášť zranitelných obětí</a:t>
            </a:r>
            <a:b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</a:br>
            <a:br>
              <a:rPr lang="cs-CZ" sz="4800" dirty="0">
                <a:solidFill>
                  <a:srgbClr val="FFFFFF"/>
                </a:solidFill>
                <a:latin typeface="Lora" panose="020B0604020202020204" pitchFamily="2" charset="-18"/>
              </a:rPr>
            </a:br>
            <a:r>
              <a:rPr lang="cs-CZ" sz="2400" cap="none" dirty="0">
                <a:solidFill>
                  <a:srgbClr val="FFFFFF"/>
                </a:solidFill>
                <a:latin typeface="Lora" panose="020B0604020202020204" pitchFamily="2" charset="-18"/>
              </a:rPr>
              <a:t>Konference k 20. výročí České asociace právniček, z.s.</a:t>
            </a:r>
            <a:endParaRPr lang="cs-CZ" sz="5400" dirty="0">
              <a:solidFill>
                <a:srgbClr val="FFFFFF"/>
              </a:solidFill>
              <a:latin typeface="Lora" panose="020B0604020202020204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D93BF3-DA2A-5572-F234-1BBCB7CD8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5429" y="3880661"/>
            <a:ext cx="7081140" cy="780748"/>
          </a:xfrm>
        </p:spPr>
        <p:txBody>
          <a:bodyPr anchor="b">
            <a:normAutofit fontScale="92500" lnSpcReduction="10000"/>
          </a:bodyPr>
          <a:lstStyle/>
          <a:p>
            <a:r>
              <a:rPr lang="cs-CZ" dirty="0">
                <a:solidFill>
                  <a:srgbClr val="FFFFFF"/>
                </a:solidFill>
                <a:latin typeface="Lora" pitchFamily="2" charset="-18"/>
              </a:rPr>
              <a:t>Poslanecká sněmovna Parlamentu České republiky</a:t>
            </a:r>
          </a:p>
          <a:p>
            <a:r>
              <a:rPr lang="cs-CZ" dirty="0">
                <a:solidFill>
                  <a:srgbClr val="FFFFFF"/>
                </a:solidFill>
                <a:latin typeface="Lora" pitchFamily="2" charset="-18"/>
              </a:rPr>
              <a:t>14.11.2024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EF152E-A22C-554E-EB1F-8215A072F8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" t="4366" r="528" b="6112"/>
          <a:stretch/>
        </p:blipFill>
        <p:spPr>
          <a:xfrm>
            <a:off x="3605151" y="5227880"/>
            <a:ext cx="4981698" cy="12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621D5-C5BE-3313-803F-F6D69AAC0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Lidská tvář, strom&#10;&#10;Popis byl vytvořen automaticky">
            <a:extLst>
              <a:ext uri="{FF2B5EF4-FFF2-40B4-BE49-F238E27FC236}">
                <a16:creationId xmlns:a16="http://schemas.microsoft.com/office/drawing/2014/main" id="{FE07934D-2BDB-A0E1-94F5-2DEA1396D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2" y="3697435"/>
            <a:ext cx="4267200" cy="2867025"/>
          </a:xfrm>
          <a:prstGeom prst="rect">
            <a:avLst/>
          </a:prstGeom>
        </p:spPr>
      </p:pic>
      <p:pic>
        <p:nvPicPr>
          <p:cNvPr id="7" name="Obrázek 6" descr="Obsah obrázku osoba, oblečení, oblek, květina&#10;&#10;Popis byl vytvořen automaticky">
            <a:extLst>
              <a:ext uri="{FF2B5EF4-FFF2-40B4-BE49-F238E27FC236}">
                <a16:creationId xmlns:a16="http://schemas.microsoft.com/office/drawing/2014/main" id="{08577A25-53EE-6CA4-54DE-DC973997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2" y="561975"/>
            <a:ext cx="4267200" cy="2867025"/>
          </a:xfrm>
          <a:prstGeom prst="rect">
            <a:avLst/>
          </a:prstGeom>
        </p:spPr>
      </p:pic>
      <p:pic>
        <p:nvPicPr>
          <p:cNvPr id="9" name="Obrázek 8" descr="Obsah obrázku text, noviny, Zprávy, Novinový papír&#10;&#10;Popis byl vytvořen automaticky">
            <a:extLst>
              <a:ext uri="{FF2B5EF4-FFF2-40B4-BE49-F238E27FC236}">
                <a16:creationId xmlns:a16="http://schemas.microsoft.com/office/drawing/2014/main" id="{FBA20A6C-9C31-3B6E-6329-699EAEECC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661" y="0"/>
            <a:ext cx="2290363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9A1622-9201-CF09-5B90-075CE33CF152}"/>
              </a:ext>
            </a:extLst>
          </p:cNvPr>
          <p:cNvSpPr txBox="1"/>
          <p:nvPr/>
        </p:nvSpPr>
        <p:spPr>
          <a:xfrm>
            <a:off x="228600" y="2358607"/>
            <a:ext cx="407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bg1"/>
                </a:solidFill>
                <a:latin typeface="Lora" pitchFamily="2" charset="-18"/>
              </a:rPr>
              <a:t>Založení České asociace právniček, z.s. </a:t>
            </a:r>
          </a:p>
          <a:p>
            <a:pPr algn="ctr"/>
            <a:endParaRPr lang="cs-CZ" sz="2800" dirty="0">
              <a:solidFill>
                <a:schemeClr val="bg1"/>
              </a:solidFill>
              <a:latin typeface="Lora" pitchFamily="2" charset="-18"/>
            </a:endParaRPr>
          </a:p>
          <a:p>
            <a:pPr algn="ctr"/>
            <a:r>
              <a:rPr lang="cs-CZ" sz="2800" dirty="0">
                <a:solidFill>
                  <a:schemeClr val="bg1"/>
                </a:solidFill>
                <a:latin typeface="Lora" pitchFamily="2" charset="-18"/>
              </a:rPr>
              <a:t>Praha 2004</a:t>
            </a:r>
          </a:p>
          <a:p>
            <a:pPr algn="ctr"/>
            <a:endParaRPr lang="cs-CZ" sz="2800" dirty="0">
              <a:solidFill>
                <a:schemeClr val="bg1"/>
              </a:solidFill>
              <a:latin typeface="Lora" pitchFamily="2" charset="-18"/>
            </a:endParaRPr>
          </a:p>
          <a:p>
            <a:pPr algn="ctr"/>
            <a:endParaRPr lang="cs-CZ" sz="2800" dirty="0">
              <a:solidFill>
                <a:schemeClr val="bg1"/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321421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1543</TotalTime>
  <Words>806</Words>
  <Application>Microsoft Office PowerPoint</Application>
  <PresentationFormat>Širokoúhlá obrazovka</PresentationFormat>
  <Paragraphs>45</Paragraphs>
  <Slides>15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Gill Sans MT</vt:lpstr>
      <vt:lpstr>Lora</vt:lpstr>
      <vt:lpstr>Times New Roman</vt:lpstr>
      <vt:lpstr>Balík</vt:lpstr>
      <vt:lpstr>Ochrana poškozených a zvlášť zranitelných obětí  Konference k 20. výročí České asociace právniček, z.s.</vt:lpstr>
      <vt:lpstr>Ochrana poškozených a zvlášť zranitelných obětí  Konference k 20. výročí České asociace právniček, z.s.  Akce se koná pod záštitou Předsedkyně PSP Markéty Pekarové Adamové a Ústavně-právního výboru Poslanecké sněmovny</vt:lpstr>
      <vt:lpstr>Prezentace aplikace PowerPoint</vt:lpstr>
      <vt:lpstr>Prezentace aplikace PowerPoint</vt:lpstr>
      <vt:lpstr>Ochrana poškozených a zvlášť zranitelných obětí  Konference k 20. výročí České asociace právniček, z.s.</vt:lpstr>
      <vt:lpstr>Prezentace aplikace PowerPoint</vt:lpstr>
      <vt:lpstr>Prezentace aplikace PowerPoint</vt:lpstr>
      <vt:lpstr>Ochrana poškozených a zvlášť zranitelných obětí  Konference k 20. výročí České asociace právniček, z.s.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Ochrana poškozených a zvlášť zranitelných obětí  Konference k 20. výročí České asociace právniček, z.s.  Akce se koná pod záštitou Předsedkyně PSP Markéty Pekarové Adamové a Ústavně-právního výboru Poslanecké sněmovny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trendy v odškodňování újmy – VI.</dc:title>
  <dc:creator>Barbora Sveykovská</dc:creator>
  <cp:lastModifiedBy>Klára Kořínková</cp:lastModifiedBy>
  <cp:revision>11</cp:revision>
  <cp:lastPrinted>2021-10-07T14:39:53Z</cp:lastPrinted>
  <dcterms:created xsi:type="dcterms:W3CDTF">2021-10-07T10:07:32Z</dcterms:created>
  <dcterms:modified xsi:type="dcterms:W3CDTF">2024-11-13T15:47:25Z</dcterms:modified>
</cp:coreProperties>
</file>