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24384000" cy="13716000"/>
  <p:notesSz cx="6888163" cy="100187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4572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9144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13716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18288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22860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27432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32004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36576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44" normalizeH="0" baseline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1">
              <a:satOff val="3942"/>
              <a:lumOff val="17322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6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0EAF0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chemeClr val="accent6"/>
        </a:fontRef>
        <a:schemeClr val="accent6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35454"/>
              <a:satOff val="2115"/>
              <a:lumOff val="45487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254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254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254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C526A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CB5B2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C526A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3B3B3B"/>
              </a:solidFill>
              <a:prstDash val="solid"/>
              <a:miter lim="400000"/>
            </a:ln>
          </a:left>
          <a:right>
            <a:ln w="12700" cap="flat">
              <a:solidFill>
                <a:srgbClr val="3B3B3B"/>
              </a:solidFill>
              <a:prstDash val="solid"/>
              <a:miter lim="400000"/>
            </a:ln>
          </a:right>
          <a:top>
            <a:ln w="12700" cap="flat">
              <a:solidFill>
                <a:srgbClr val="5C526A"/>
              </a:solidFill>
              <a:prstDash val="solid"/>
              <a:miter lim="400000"/>
            </a:ln>
          </a:top>
          <a:bottom>
            <a:ln w="25400" cap="flat">
              <a:solidFill>
                <a:srgbClr val="3B3B3B"/>
              </a:solidFill>
              <a:prstDash val="solid"/>
              <a:miter lim="400000"/>
            </a:ln>
          </a:bottom>
          <a:insideH>
            <a:ln w="12700" cap="flat">
              <a:solidFill>
                <a:srgbClr val="3B3B3B"/>
              </a:solidFill>
              <a:prstDash val="solid"/>
              <a:miter lim="400000"/>
            </a:ln>
          </a:insideH>
          <a:insideV>
            <a:ln w="12700" cap="flat">
              <a:solidFill>
                <a:srgbClr val="3B3B3B"/>
              </a:solidFill>
              <a:prstDash val="solid"/>
              <a:miter lim="400000"/>
            </a:ln>
          </a:insideV>
        </a:tcBdr>
        <a:fill>
          <a:solidFill>
            <a:srgbClr val="C16E6A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CDCECC"/>
          </a:solidFill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D2F24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092601" y="12241266"/>
            <a:ext cx="10490201" cy="706629"/>
          </a:xfrm>
          <a:prstGeom prst="rect">
            <a:avLst/>
          </a:prstGeom>
        </p:spPr>
        <p:txBody>
          <a:bodyPr anchor="t"/>
          <a:lstStyle>
            <a:lvl1pPr defTabSz="572516">
              <a:defRPr sz="3528" spc="105"/>
            </a:lvl1pPr>
          </a:lstStyle>
          <a:p>
            <a:r>
              <a:t>Autor a datum</a:t>
            </a:r>
          </a:p>
        </p:txBody>
      </p:sp>
      <p:sp>
        <p:nvSpPr>
          <p:cNvPr id="16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337484"/>
            <a:ext cx="20205700" cy="46990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9000" cap="all" spc="270"/>
            </a:lvl1pPr>
            <a:lvl2pPr>
              <a:lnSpc>
                <a:spcPct val="90000"/>
              </a:lnSpc>
              <a:defRPr sz="9000" cap="all" spc="270"/>
            </a:lvl2pPr>
            <a:lvl3pPr>
              <a:lnSpc>
                <a:spcPct val="90000"/>
              </a:lnSpc>
              <a:defRPr sz="9000" cap="all" spc="270"/>
            </a:lvl3pPr>
            <a:lvl4pPr>
              <a:lnSpc>
                <a:spcPct val="90000"/>
              </a:lnSpc>
              <a:defRPr sz="9000" cap="all" spc="270"/>
            </a:lvl4pPr>
            <a:lvl5pPr>
              <a:lnSpc>
                <a:spcPct val="90000"/>
              </a:lnSpc>
              <a:defRPr sz="9000" cap="all" spc="270"/>
            </a:lvl5pPr>
          </a:lstStyle>
          <a:p>
            <a:r>
              <a:t>Výpis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0" name="Čára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31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2082800" y="1509784"/>
            <a:ext cx="20205700" cy="685229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5000" cap="all" spc="750"/>
            </a:lvl1pPr>
            <a:lvl2pPr>
              <a:lnSpc>
                <a:spcPct val="90000"/>
              </a:lnSpc>
              <a:defRPr sz="25000" cap="all" spc="750"/>
            </a:lvl2pPr>
            <a:lvl3pPr>
              <a:lnSpc>
                <a:spcPct val="90000"/>
              </a:lnSpc>
              <a:defRPr sz="25000" cap="all" spc="750"/>
            </a:lvl3pPr>
            <a:lvl4pPr>
              <a:lnSpc>
                <a:spcPct val="90000"/>
              </a:lnSpc>
              <a:defRPr sz="25000" cap="all" spc="750"/>
            </a:lvl4pPr>
            <a:lvl5pPr>
              <a:lnSpc>
                <a:spcPct val="90000"/>
              </a:lnSpc>
              <a:defRPr sz="25000" cap="all" spc="7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0" name="Více o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82800" y="8407994"/>
            <a:ext cx="20205700" cy="694056"/>
          </a:xfrm>
          <a:prstGeom prst="rect">
            <a:avLst/>
          </a:prstGeom>
        </p:spPr>
        <p:txBody>
          <a:bodyPr anchor="t"/>
          <a:lstStyle>
            <a:lvl1pPr defTabSz="572516">
              <a:defRPr sz="3430" spc="102"/>
            </a:lvl1pPr>
          </a:lstStyle>
          <a:p>
            <a:r>
              <a:t>Více o faktu</a:t>
            </a:r>
          </a:p>
        </p:txBody>
      </p:sp>
      <p:sp>
        <p:nvSpPr>
          <p:cNvPr id="141" name="Čára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42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Čára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1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8436" y="4298870"/>
            <a:ext cx="20207128" cy="46990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9500" cap="all" spc="190"/>
            </a:lvl1pPr>
            <a:lvl2pPr>
              <a:lnSpc>
                <a:spcPct val="90000"/>
              </a:lnSpc>
              <a:defRPr sz="9500" cap="all" spc="190"/>
            </a:lvl2pPr>
            <a:lvl3pPr>
              <a:lnSpc>
                <a:spcPct val="90000"/>
              </a:lnSpc>
              <a:defRPr sz="9500" cap="all" spc="190"/>
            </a:lvl3pPr>
            <a:lvl4pPr>
              <a:lnSpc>
                <a:spcPct val="90000"/>
              </a:lnSpc>
              <a:defRPr sz="9500" cap="all" spc="190"/>
            </a:lvl4pPr>
            <a:lvl5pPr>
              <a:lnSpc>
                <a:spcPct val="90000"/>
              </a:lnSpc>
              <a:defRPr sz="9500" cap="all" spc="190"/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52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ůžový psací stroj na růžové komodě se třemi zásuvkami stojící před růžovou stěnou"/>
          <p:cNvSpPr>
            <a:spLocks noGrp="1"/>
          </p:cNvSpPr>
          <p:nvPr>
            <p:ph type="pic" idx="21"/>
          </p:nvPr>
        </p:nvSpPr>
        <p:spPr>
          <a:xfrm>
            <a:off x="-609600" y="431800"/>
            <a:ext cx="21514742" cy="12103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61" name="Světle tyrkysová páska z audiokazety na růžovém pozadí"/>
          <p:cNvSpPr>
            <a:spLocks noGrp="1"/>
          </p:cNvSpPr>
          <p:nvPr>
            <p:ph type="pic" sz="quarter" idx="22"/>
          </p:nvPr>
        </p:nvSpPr>
        <p:spPr>
          <a:xfrm>
            <a:off x="15836900" y="-203200"/>
            <a:ext cx="7747000" cy="77470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62" name="Malé staré hodiny na zelené polici proti žlutému pozadí"/>
          <p:cNvSpPr>
            <a:spLocks noGrp="1"/>
          </p:cNvSpPr>
          <p:nvPr>
            <p:ph type="pic" idx="23"/>
          </p:nvPr>
        </p:nvSpPr>
        <p:spPr>
          <a:xfrm>
            <a:off x="10769600" y="-6083300"/>
            <a:ext cx="17881600" cy="2384213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6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Čtyři staré televizory v řadě s fluorescenčními barvami: růžovou, modrou, oranžovou a zelenou"/>
          <p:cNvSpPr>
            <a:spLocks noGrp="1"/>
          </p:cNvSpPr>
          <p:nvPr>
            <p:ph type="pic" idx="21"/>
          </p:nvPr>
        </p:nvSpPr>
        <p:spPr>
          <a:xfrm>
            <a:off x="760214" y="279400"/>
            <a:ext cx="22863633" cy="12866707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633" y="4878039"/>
            <a:ext cx="20704733" cy="395992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Čára"/>
          <p:cNvSpPr/>
          <p:nvPr/>
        </p:nvSpPr>
        <p:spPr>
          <a:xfrm>
            <a:off x="766879" y="12004170"/>
            <a:ext cx="2285024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80" name="Čára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8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řada sedmi malých starých hodin na zelené polici proti žlutému pozadí"/>
          <p:cNvSpPr>
            <a:spLocks noGrp="1"/>
          </p:cNvSpPr>
          <p:nvPr>
            <p:ph type="pic" idx="21"/>
          </p:nvPr>
        </p:nvSpPr>
        <p:spPr>
          <a:xfrm>
            <a:off x="0" y="-1244600"/>
            <a:ext cx="24384000" cy="1620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Autor a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826319" y="12238735"/>
            <a:ext cx="10490201" cy="706629"/>
          </a:xfrm>
          <a:prstGeom prst="rect">
            <a:avLst/>
          </a:prstGeom>
        </p:spPr>
        <p:txBody>
          <a:bodyPr anchor="t"/>
          <a:lstStyle>
            <a:lvl1pPr defTabSz="572516">
              <a:defRPr sz="3528" spc="105"/>
            </a:lvl1pPr>
          </a:lstStyle>
          <a:p>
            <a:r>
              <a:t>Autor a datum</a:t>
            </a:r>
          </a:p>
        </p:txBody>
      </p:sp>
      <p:sp>
        <p:nvSpPr>
          <p:cNvPr id="39" name="Čára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9150" y="6846148"/>
            <a:ext cx="20205700" cy="1612901"/>
          </a:xfrm>
          <a:prstGeom prst="rect">
            <a:avLst/>
          </a:prstGeom>
        </p:spPr>
        <p:txBody>
          <a:bodyPr/>
          <a:lstStyle/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1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2089150" y="1962574"/>
            <a:ext cx="20205700" cy="3911601"/>
          </a:xfrm>
          <a:prstGeom prst="rect">
            <a:avLst/>
          </a:prstGeom>
        </p:spPr>
        <p:txBody>
          <a:bodyPr/>
          <a:lstStyle/>
          <a:p>
            <a:r>
              <a:t>Název prezentace</a:t>
            </a:r>
          </a:p>
        </p:txBody>
      </p:sp>
      <p:pic>
        <p:nvPicPr>
          <p:cNvPr id="42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671" y="10856588"/>
            <a:ext cx="11620501" cy="22225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fotka (kopie)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řada sedmi malých starých hodin na zelené polici proti žlutému pozadí"/>
          <p:cNvSpPr>
            <a:spLocks noGrp="1"/>
          </p:cNvSpPr>
          <p:nvPr>
            <p:ph type="pic" idx="21"/>
          </p:nvPr>
        </p:nvSpPr>
        <p:spPr>
          <a:xfrm>
            <a:off x="0" y="-1244600"/>
            <a:ext cx="24384000" cy="1620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1" name="Autor a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135835" y="12238735"/>
            <a:ext cx="10490201" cy="706629"/>
          </a:xfrm>
          <a:prstGeom prst="rect">
            <a:avLst/>
          </a:prstGeom>
        </p:spPr>
        <p:txBody>
          <a:bodyPr anchor="t"/>
          <a:lstStyle>
            <a:lvl1pPr defTabSz="572516">
              <a:defRPr sz="3528" spc="105"/>
            </a:lvl1pPr>
          </a:lstStyle>
          <a:p>
            <a:r>
              <a:t>Autor a datum</a:t>
            </a:r>
          </a:p>
        </p:txBody>
      </p:sp>
      <p:sp>
        <p:nvSpPr>
          <p:cNvPr id="52" name="Čára"/>
          <p:cNvSpPr/>
          <p:nvPr/>
        </p:nvSpPr>
        <p:spPr>
          <a:xfrm>
            <a:off x="766879" y="12004170"/>
            <a:ext cx="22850242" cy="1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9150" y="8231291"/>
            <a:ext cx="20205701" cy="1612901"/>
          </a:xfrm>
          <a:prstGeom prst="rect">
            <a:avLst/>
          </a:prstGeom>
        </p:spPr>
        <p:txBody>
          <a:bodyPr/>
          <a:lstStyle/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4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2089149" y="4902200"/>
            <a:ext cx="20205701" cy="3911601"/>
          </a:xfrm>
          <a:prstGeom prst="rect">
            <a:avLst/>
          </a:prstGeom>
        </p:spPr>
        <p:txBody>
          <a:bodyPr/>
          <a:lstStyle/>
          <a:p>
            <a:r>
              <a:t>Název prezentace</a:t>
            </a:r>
          </a:p>
        </p:txBody>
      </p:sp>
      <p:sp>
        <p:nvSpPr>
          <p:cNvPr id="55" name="Čára"/>
          <p:cNvSpPr/>
          <p:nvPr/>
        </p:nvSpPr>
        <p:spPr>
          <a:xfrm flipV="1">
            <a:off x="3243902" y="11369513"/>
            <a:ext cx="1" cy="2140272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56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949" y="956733"/>
            <a:ext cx="11620501" cy="22225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015916"/>
            <a:ext cx="11785600" cy="384810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8AACB9"/>
                </a:solidFill>
              </a:defRPr>
            </a:lvl1pPr>
            <a:lvl2pPr>
              <a:defRPr>
                <a:solidFill>
                  <a:srgbClr val="8AACB9"/>
                </a:solidFill>
              </a:defRPr>
            </a:lvl2pPr>
            <a:lvl3pPr>
              <a:defRPr>
                <a:solidFill>
                  <a:srgbClr val="8AACB9"/>
                </a:solidFill>
              </a:defRPr>
            </a:lvl3pPr>
            <a:lvl4pPr>
              <a:defRPr>
                <a:solidFill>
                  <a:srgbClr val="8AACB9"/>
                </a:solidFill>
              </a:defRPr>
            </a:lvl4pPr>
            <a:lvl5pPr>
              <a:defRPr>
                <a:solidFill>
                  <a:srgbClr val="8AACB9"/>
                </a:solidFill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5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4925417"/>
            <a:ext cx="11785600" cy="2933701"/>
          </a:xfrm>
          <a:prstGeom prst="rect">
            <a:avLst/>
          </a:prstGeom>
        </p:spPr>
        <p:txBody>
          <a:bodyPr anchor="b"/>
          <a:lstStyle>
            <a:lvl1pPr>
              <a:defRPr sz="9000" spc="270"/>
            </a:lvl1pPr>
          </a:lstStyle>
          <a:p>
            <a:r>
              <a:t>Název snímku</a:t>
            </a:r>
          </a:p>
        </p:txBody>
      </p:sp>
      <p:sp>
        <p:nvSpPr>
          <p:cNvPr id="66" name="Růžový psací stroj na růžové komodě se třemi zásuvkami stojící před růžovou stěnou"/>
          <p:cNvSpPr>
            <a:spLocks noGrp="1"/>
          </p:cNvSpPr>
          <p:nvPr>
            <p:ph type="pic" idx="21"/>
          </p:nvPr>
        </p:nvSpPr>
        <p:spPr>
          <a:xfrm>
            <a:off x="12801600" y="1895696"/>
            <a:ext cx="17642204" cy="9924608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7" name="Čára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68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949" y="956733"/>
            <a:ext cx="11620501" cy="222250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7" name="Čára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8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2088436" y="1282700"/>
            <a:ext cx="20207128" cy="1649711"/>
          </a:xfrm>
          <a:prstGeom prst="rect">
            <a:avLst/>
          </a:prstGeom>
        </p:spPr>
        <p:txBody>
          <a:bodyPr/>
          <a:lstStyle>
            <a:lvl1pPr>
              <a:defRPr sz="9000" spc="270"/>
            </a:lvl1pPr>
          </a:lstStyle>
          <a:p>
            <a:r>
              <a:t>Název snímku</a:t>
            </a:r>
          </a:p>
        </p:txBody>
      </p:sp>
      <p:pic>
        <p:nvPicPr>
          <p:cNvPr id="79" name="LOGO_MS CR_krivky_bila.png" descr="LOGO_MS CR_krivky_bil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7881" y="11746528"/>
            <a:ext cx="7371239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numCol="2" spcCol="1289181"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/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8" name="Čára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89" name="LOGO_MS CR_krivky_bila.png" descr="LOGO_MS CR_krivky_bil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ázev oddílu"/>
          <p:cNvSpPr txBox="1">
            <a:spLocks noGrp="1"/>
          </p:cNvSpPr>
          <p:nvPr>
            <p:ph type="title" hasCustomPrompt="1"/>
          </p:nvPr>
        </p:nvSpPr>
        <p:spPr>
          <a:xfrm>
            <a:off x="2086106" y="4292600"/>
            <a:ext cx="20205701" cy="5651500"/>
          </a:xfrm>
          <a:prstGeom prst="rect">
            <a:avLst/>
          </a:prstGeom>
        </p:spPr>
        <p:txBody>
          <a:bodyPr anchor="ctr"/>
          <a:lstStyle/>
          <a:p>
            <a:r>
              <a:t>Název oddílu</a:t>
            </a:r>
          </a:p>
        </p:txBody>
      </p:sp>
      <p:sp>
        <p:nvSpPr>
          <p:cNvPr id="98" name="Čára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99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Čára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8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 sz="9000" spc="270"/>
            </a:lvl1pPr>
          </a:lstStyle>
          <a:p>
            <a:r>
              <a:t>Název snímku</a:t>
            </a:r>
          </a:p>
        </p:txBody>
      </p:sp>
      <p:pic>
        <p:nvPicPr>
          <p:cNvPr id="109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rogram – podtitu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82800" y="2795091"/>
            <a:ext cx="20205700" cy="605029"/>
          </a:xfrm>
          <a:prstGeom prst="rect">
            <a:avLst/>
          </a:prstGeom>
        </p:spPr>
        <p:txBody>
          <a:bodyPr lIns="0" tIns="0" rIns="0" bIns="0" anchor="ctr"/>
          <a:lstStyle>
            <a:lvl1pPr defTabSz="572516">
              <a:defRPr sz="3528" spc="105">
                <a:solidFill>
                  <a:srgbClr val="8AACB9"/>
                </a:solidFill>
              </a:defRPr>
            </a:lvl1pPr>
          </a:lstStyle>
          <a:p>
            <a:r>
              <a:t>Program – podtitul</a:t>
            </a:r>
          </a:p>
        </p:txBody>
      </p:sp>
      <p:sp>
        <p:nvSpPr>
          <p:cNvPr id="118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2082800" y="4055764"/>
            <a:ext cx="20205700" cy="6731001"/>
          </a:xfrm>
          <a:prstGeom prst="rect">
            <a:avLst/>
          </a:prstGeom>
        </p:spPr>
        <p:txBody>
          <a:bodyPr anchor="t"/>
          <a:lstStyle>
            <a:lvl1pPr marL="177800" indent="-1778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z="5000" spc="0"/>
            </a:lvl1pPr>
            <a:lvl2pPr marL="177800" indent="2794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z="5000" spc="0"/>
            </a:lvl2pPr>
            <a:lvl3pPr marL="177800" indent="7366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z="5000" spc="0"/>
            </a:lvl3pPr>
            <a:lvl4pPr marL="177800" indent="11938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z="5000" spc="0"/>
            </a:lvl4pPr>
            <a:lvl5pPr marL="177800" indent="16510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z="5000" spc="0"/>
            </a:lvl5pPr>
          </a:lstStyle>
          <a:p>
            <a:r>
              <a:t>Body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ázev programu"/>
          <p:cNvSpPr txBox="1">
            <a:spLocks noGrp="1"/>
          </p:cNvSpPr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 sz="9000" spc="270"/>
            </a:lvl1pPr>
          </a:lstStyle>
          <a:p>
            <a:r>
              <a:t>Název programu</a:t>
            </a:r>
          </a:p>
        </p:txBody>
      </p:sp>
      <p:sp>
        <p:nvSpPr>
          <p:cNvPr id="120" name="Čára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21" name="LOGO_MS CR_krivky_bila.png" descr="LOGO_MS CR_krivky_b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7881" y="11746528"/>
            <a:ext cx="7371238" cy="14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9148" y="12875006"/>
            <a:ext cx="438405" cy="48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72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2089150" y="8052947"/>
            <a:ext cx="20205701" cy="1614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Čára"/>
          <p:cNvSpPr/>
          <p:nvPr/>
        </p:nvSpPr>
        <p:spPr>
          <a:xfrm flipV="1">
            <a:off x="766879" y="12048066"/>
            <a:ext cx="22850240" cy="12701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4" name="LOGO_MS CR_krivky_bila.png" descr="LOGO_MS CR_krivky_bila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96949" y="956733"/>
            <a:ext cx="11620501" cy="22225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Čára"/>
          <p:cNvSpPr/>
          <p:nvPr/>
        </p:nvSpPr>
        <p:spPr>
          <a:xfrm flipV="1">
            <a:off x="3332315" y="11284461"/>
            <a:ext cx="1" cy="2140272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" name="Název prezentace"/>
          <p:cNvSpPr txBox="1"/>
          <p:nvPr/>
        </p:nvSpPr>
        <p:spPr>
          <a:xfrm>
            <a:off x="1836993" y="4632170"/>
            <a:ext cx="20205701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defTabSz="584200">
              <a:lnSpc>
                <a:spcPct val="90000"/>
              </a:lnSpc>
              <a:defRPr sz="11000" b="1" cap="all" spc="330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7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836993" y="5648325"/>
            <a:ext cx="20205701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Název prezentace</a:t>
            </a:r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77624" y="128750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pc="0">
                <a:solidFill>
                  <a:srgbClr val="FFFFFF"/>
                </a:solidFill>
                <a:latin typeface="+mn-lt"/>
                <a:ea typeface="+mn-ea"/>
                <a:cs typeface="+mn-cs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1" i="0" u="none" strike="noStrike" cap="all" spc="330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9pPr>
    </p:titleStyle>
    <p:bodyStyle>
      <a:lvl1pPr marL="0" marR="0" indent="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107" baseline="0">
          <a:solidFill>
            <a:srgbClr val="FFFFFF"/>
          </a:solidFill>
          <a:uFillTx/>
          <a:latin typeface="+mn-lt"/>
          <a:ea typeface="+mn-ea"/>
          <a:cs typeface="+mn-cs"/>
          <a:sym typeface="Avenir N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ice.cz/web/msp/preshranicni-pravni-pomoc-v-eu" TargetMode="External"/><Relationship Id="rId2" Type="http://schemas.openxmlformats.org/officeDocument/2006/relationships/hyperlink" Target="https://portal.gov.cz/sluzby-vs/bezplatna-pravni-pomoc-pro-tuzemske-osoby-v-eu-S8187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forcementatlas.eu/" TargetMode="External"/><Relationship Id="rId2" Type="http://schemas.openxmlformats.org/officeDocument/2006/relationships/hyperlink" Target="https://e-justice.europa.eu/home?init=true&amp;action=home&amp;plang=c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efforts.unimi.it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cch.net/en/instruments/conventions/specialised-sections/judgments" TargetMode="External"/><Relationship Id="rId2" Type="http://schemas.openxmlformats.org/officeDocument/2006/relationships/hyperlink" Target="https://justice.cz/web/msp/dvoustranne-smlouvy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text 30"/>
          <p:cNvSpPr>
            <a:spLocks noGrp="1"/>
          </p:cNvSpPr>
          <p:nvPr>
            <p:ph type="body" sz="quarter" idx="1"/>
          </p:nvPr>
        </p:nvSpPr>
        <p:spPr>
          <a:xfrm>
            <a:off x="1270000" y="7931426"/>
            <a:ext cx="22325496" cy="4850296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4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Konference k 20. výročí České asociace právniček</a:t>
            </a:r>
          </a:p>
          <a:p>
            <a:pPr algn="l"/>
            <a:r>
              <a:rPr lang="cs-CZ" sz="4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Ochrana poškozených a zvlášť zranitelných obětí</a:t>
            </a:r>
          </a:p>
          <a:p>
            <a:pPr algn="l"/>
            <a:r>
              <a:rPr lang="cs-CZ" sz="4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14. listopadu 2024, Praha</a:t>
            </a:r>
          </a:p>
          <a:p>
            <a:pPr algn="l"/>
            <a:endParaRPr lang="cs-CZ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cs-CZ" sz="4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Mgr. Lucie Seidlová</a:t>
            </a:r>
          </a:p>
          <a:p>
            <a:pPr algn="l"/>
            <a:r>
              <a:rPr lang="cs-CZ" sz="4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Mezinárodní odbor civilní MSp ČR</a:t>
            </a:r>
          </a:p>
        </p:txBody>
      </p:sp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1339574" y="3339548"/>
            <a:ext cx="22186348" cy="3724440"/>
          </a:xfrm>
        </p:spPr>
        <p:txBody>
          <a:bodyPr>
            <a:normAutofit/>
          </a:bodyPr>
          <a:lstStyle/>
          <a:p>
            <a:r>
              <a:rPr lang="cs-CZ" sz="7200" cap="none" dirty="0"/>
              <a:t>Možnosti postupu při zajištění majetku a výkonu rozhodnutí o náhradě škody v přeshraničních civilních věcech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466574" y="3796748"/>
            <a:ext cx="20207127" cy="914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Dodržení </a:t>
            </a:r>
            <a:r>
              <a:rPr lang="cs-CZ" sz="4200" dirty="0"/>
              <a:t>minimálních norem </a:t>
            </a:r>
            <a:r>
              <a:rPr lang="cs-CZ" sz="4200" b="0" dirty="0"/>
              <a:t>pro řízení o nesporném nároku u rozhodnutí (čl. 12 a násl.)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Podmínky potvrzení </a:t>
            </a:r>
            <a:r>
              <a:rPr lang="cs-CZ" sz="4200" b="0" dirty="0"/>
              <a:t>nesporného nároku jako EET (čl. 6)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Zrušení prohlášení vykonatelnosti (čl. 5)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X nařízení č. 44/2001 (Brusel I)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Vydání</a:t>
            </a:r>
            <a:r>
              <a:rPr lang="cs-CZ" sz="4200" b="0" dirty="0"/>
              <a:t> - vzorový </a:t>
            </a:r>
            <a:r>
              <a:rPr lang="cs-CZ" sz="4200" dirty="0"/>
              <a:t>formulář v příloze I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na žádost věřitele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v jazyce rozhodnutí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Výkon</a:t>
            </a:r>
            <a:r>
              <a:rPr lang="cs-CZ" sz="4200" b="0" dirty="0"/>
              <a:t> (čl. 20 – 23)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dle práva ČS výkonu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třeba předložit rozhodnutí + potvrzení EET </a:t>
            </a:r>
            <a:r>
              <a:rPr lang="cs-CZ" sz="4200" b="0" dirty="0"/>
              <a:t>(v případě potřeby přepis/překlad potvrzení EET)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Postup v případě úředních listin a soudních smírů (kapitola V)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2374900"/>
          </a:xfrm>
        </p:spPr>
        <p:txBody>
          <a:bodyPr>
            <a:normAutofit/>
          </a:bodyPr>
          <a:lstStyle/>
          <a:p>
            <a:pPr algn="l"/>
            <a:r>
              <a:rPr lang="cs-CZ" sz="7400" cap="none" dirty="0"/>
              <a:t>Nařízení o evropském exekučním titulu pro nesporné nároky</a:t>
            </a:r>
          </a:p>
        </p:txBody>
      </p:sp>
    </p:spTree>
    <p:extLst>
      <p:ext uri="{BB962C8B-B14F-4D97-AF65-F5344CB8AC3E}">
        <p14:creationId xmlns:p14="http://schemas.microsoft.com/office/powerpoint/2010/main" val="397883315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2088436" y="3776870"/>
            <a:ext cx="21308277" cy="83886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4400" b="0" dirty="0"/>
              <a:t>Nařízení Evropského parlamentu a Rady (EU) č. 1215/2012 ze dne 12. prosince 2012 o příslušnosti a uznávání a výkonu soudních rozhodnutí v občanských a obchodních věcech (přepracované znění) (</a:t>
            </a:r>
            <a:r>
              <a:rPr lang="cs-CZ" sz="4400" dirty="0"/>
              <a:t>nařízení Brusel </a:t>
            </a:r>
            <a:r>
              <a:rPr lang="cs-CZ" sz="4400" dirty="0" err="1"/>
              <a:t>Ia</a:t>
            </a:r>
            <a:r>
              <a:rPr lang="cs-CZ" sz="4400" dirty="0"/>
              <a:t>/Brusel I bis</a:t>
            </a:r>
            <a:r>
              <a:rPr lang="cs-CZ" sz="4400" b="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4400" b="0" dirty="0"/>
              <a:t>Nařízení Evropského parlamentu a Rady (EU) č. 655/2014 ze dne 15. května 2014 , kterým se zavádí řízení o </a:t>
            </a:r>
            <a:r>
              <a:rPr lang="cs-CZ" sz="4400" dirty="0"/>
              <a:t>evropském příkazu k obstavení účtů </a:t>
            </a:r>
            <a:r>
              <a:rPr lang="cs-CZ" sz="4400" b="0" dirty="0"/>
              <a:t>k usnadnění vymáhání přeshraničních pohledávek v občanských a obchodních věcech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1738796"/>
          </a:xfrm>
        </p:spPr>
        <p:txBody>
          <a:bodyPr>
            <a:noAutofit/>
          </a:bodyPr>
          <a:lstStyle/>
          <a:p>
            <a:r>
              <a:rPr lang="cs-CZ" sz="7000" cap="none" dirty="0"/>
              <a:t>Možnosti postupu při zajištění majetku v EU</a:t>
            </a:r>
            <a:br>
              <a:rPr lang="cs-CZ" sz="7000" cap="none" dirty="0"/>
            </a:br>
            <a:r>
              <a:rPr lang="cs-CZ" sz="7000" cap="none" dirty="0"/>
              <a:t>-	právní základ</a:t>
            </a:r>
          </a:p>
        </p:txBody>
      </p:sp>
    </p:spTree>
    <p:extLst>
      <p:ext uri="{BB962C8B-B14F-4D97-AF65-F5344CB8AC3E}">
        <p14:creationId xmlns:p14="http://schemas.microsoft.com/office/powerpoint/2010/main" val="39296312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213792" y="3021496"/>
            <a:ext cx="21308277" cy="83886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3800" dirty="0"/>
              <a:t>1) Předběžná nebo zajišťovací opatření vydaná soudem příslušným k věci samé - </a:t>
            </a:r>
            <a:r>
              <a:rPr lang="cs-CZ" sz="3800" b="0" dirty="0"/>
              <a:t>považována za „rozhodnutí“ ve smyslu čl. 2 písm. a) – </a:t>
            </a:r>
            <a:r>
              <a:rPr lang="cs-CZ" sz="3800" dirty="0"/>
              <a:t>volný pohyb (čl. 42 odst. 2)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3800" b="0" dirty="0"/>
              <a:t>X předběžná opatření udělená jinými soudy dle čl. 35 (bod odůvodnění 33)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3800" b="0" dirty="0"/>
              <a:t>Možné využití v trestním řízení?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3800" dirty="0"/>
              <a:t>2) Předběžná nebo zajišťovací opatření podle nařízení Brusel </a:t>
            </a:r>
            <a:r>
              <a:rPr lang="cs-CZ" sz="3800" dirty="0" err="1"/>
              <a:t>Ia</a:t>
            </a:r>
            <a:r>
              <a:rPr lang="cs-CZ" sz="3800" dirty="0"/>
              <a:t> - čl. 35: </a:t>
            </a:r>
            <a:r>
              <a:rPr lang="cs-CZ" sz="3800" b="0" i="1" dirty="0"/>
              <a:t>Předběžná nebo zajišťovací opatření, která jsou upravena právem jednoho členského státu, je možné u soudů tohoto členského státu navrhnout i tehdy, kdy je pro rozhodnutí ve věci samé příslušný soud jiného členského státu.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3800" b="0" dirty="0"/>
              <a:t>Neobsahuje definici, autonomní výklad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3800" b="0" dirty="0"/>
              <a:t>Judikatura SDEU – omezení pro udělování, např. C-261/90, C-391/95</a:t>
            </a:r>
            <a:endParaRPr lang="cs-CZ" sz="3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1738796"/>
          </a:xfrm>
        </p:spPr>
        <p:txBody>
          <a:bodyPr>
            <a:noAutofit/>
          </a:bodyPr>
          <a:lstStyle/>
          <a:p>
            <a:pPr algn="l"/>
            <a:r>
              <a:rPr lang="cs-CZ" sz="8000" cap="none" dirty="0"/>
              <a:t>Nařízení Brusel </a:t>
            </a:r>
            <a:r>
              <a:rPr lang="cs-CZ" sz="8000" cap="none" dirty="0" err="1"/>
              <a:t>Ia</a:t>
            </a:r>
            <a:endParaRPr lang="cs-CZ" sz="8000" cap="none" dirty="0"/>
          </a:p>
        </p:txBody>
      </p:sp>
    </p:spTree>
    <p:extLst>
      <p:ext uri="{BB962C8B-B14F-4D97-AF65-F5344CB8AC3E}">
        <p14:creationId xmlns:p14="http://schemas.microsoft.com/office/powerpoint/2010/main" val="119365860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987287" y="3935896"/>
            <a:ext cx="21308277" cy="83886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Vztahuje se na </a:t>
            </a:r>
            <a:r>
              <a:rPr lang="cs-CZ" sz="4400" dirty="0"/>
              <a:t>peněžité pohledávky v občanských a obchodních věcech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Umožňuje soudu </a:t>
            </a:r>
            <a:r>
              <a:rPr lang="cs-CZ" sz="4400" dirty="0"/>
              <a:t>obstavit finanční prostředky na bankovním účtu dlužníka v jiném členském státě EU, upravuje uznání, vykonatelnost a výkon EAPO a justiční spolupráci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Všechny ČS vyjma Dánska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Použitelnost 18. 1. 2017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1738796"/>
          </a:xfrm>
        </p:spPr>
        <p:txBody>
          <a:bodyPr>
            <a:noAutofit/>
          </a:bodyPr>
          <a:lstStyle/>
          <a:p>
            <a:pPr algn="l"/>
            <a:r>
              <a:rPr lang="cs-CZ" sz="7600" cap="none" dirty="0"/>
              <a:t>Nařízení o evropském příkazu k obstavení účtů</a:t>
            </a:r>
          </a:p>
        </p:txBody>
      </p:sp>
    </p:spTree>
    <p:extLst>
      <p:ext uri="{BB962C8B-B14F-4D97-AF65-F5344CB8AC3E}">
        <p14:creationId xmlns:p14="http://schemas.microsoft.com/office/powerpoint/2010/main" val="87373938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325218" y="4035288"/>
            <a:ext cx="21308277" cy="93427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dirty="0"/>
              <a:t>Přeshraniční případ </a:t>
            </a:r>
            <a:r>
              <a:rPr lang="cs-CZ" sz="4400" b="0" dirty="0"/>
              <a:t>(čl. 3)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soud, u něhož byl podán návrh na vydání evropského příkazu, nebo věřitel mají sídlo v jedné zemi EU, ale dlužník má bankovní účet v jiné zemi EU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Kdykoli </a:t>
            </a:r>
            <a:r>
              <a:rPr lang="cs-CZ" sz="4400" dirty="0"/>
              <a:t>před</a:t>
            </a:r>
            <a:r>
              <a:rPr lang="cs-CZ" sz="4400" b="0" dirty="0"/>
              <a:t> zahájením řízení ve věci samé, </a:t>
            </a:r>
            <a:r>
              <a:rPr lang="cs-CZ" sz="4400" dirty="0"/>
              <a:t>během</a:t>
            </a:r>
            <a:r>
              <a:rPr lang="cs-CZ" sz="4400" b="0" dirty="0"/>
              <a:t> nebo </a:t>
            </a:r>
            <a:r>
              <a:rPr lang="cs-CZ" sz="4400" dirty="0"/>
              <a:t>po</a:t>
            </a:r>
            <a:r>
              <a:rPr lang="cs-CZ" sz="4400" b="0" dirty="0"/>
              <a:t> získání rozhodnutí/uzavření soudního smíru/ obdržení veřejné listiny, jež vyžadují, aby dlužník uhradil věřitelovu pohledávku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400" b="0" dirty="0"/>
              <a:t>Alternativa k zajišťovacím opatřením podle vnitrostátního práva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1738796"/>
          </a:xfrm>
        </p:spPr>
        <p:txBody>
          <a:bodyPr>
            <a:noAutofit/>
          </a:bodyPr>
          <a:lstStyle/>
          <a:p>
            <a:pPr algn="l"/>
            <a:r>
              <a:rPr lang="cs-CZ" sz="7600" cap="none" dirty="0"/>
              <a:t>Nařízení o evropském příkazu k obstavení účtů</a:t>
            </a:r>
          </a:p>
        </p:txBody>
      </p:sp>
    </p:spTree>
    <p:extLst>
      <p:ext uri="{BB962C8B-B14F-4D97-AF65-F5344CB8AC3E}">
        <p14:creationId xmlns:p14="http://schemas.microsoft.com/office/powerpoint/2010/main" val="155305163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245705" y="3756992"/>
            <a:ext cx="21308277" cy="93427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b="0" dirty="0"/>
              <a:t>Soud příslušný k vydání (čl. 6)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dirty="0"/>
              <a:t>Návrh na vydání </a:t>
            </a:r>
            <a:r>
              <a:rPr lang="cs-CZ" sz="4000" b="0" dirty="0"/>
              <a:t>– </a:t>
            </a:r>
            <a:r>
              <a:rPr lang="cs-CZ" sz="4000" dirty="0"/>
              <a:t>formulář</a:t>
            </a:r>
            <a:r>
              <a:rPr lang="cs-CZ" sz="4000" b="0" dirty="0"/>
              <a:t> (čl. 8)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b="0" dirty="0"/>
              <a:t>Podmínky pro vydání (čl. 7)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b="0" dirty="0"/>
              <a:t>Řízení ex parte (čl. 11)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dirty="0"/>
              <a:t>Složení jistoty věřitelem </a:t>
            </a:r>
            <a:r>
              <a:rPr lang="cs-CZ" sz="4000" b="0" dirty="0"/>
              <a:t>(čl. 12)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dirty="0"/>
              <a:t>Automatické uznání, nevyžaduje prohlášení vykonatelnosti </a:t>
            </a:r>
            <a:r>
              <a:rPr lang="cs-CZ" sz="4000" b="0" dirty="0"/>
              <a:t>(čl. 22)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b="0" dirty="0"/>
              <a:t>Získání informací o účtu (čl. 14)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4000" b="0" dirty="0"/>
              <a:t>Formuláře - prováděcí nařízení (EU) 2016/1823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1738796"/>
          </a:xfrm>
        </p:spPr>
        <p:txBody>
          <a:bodyPr>
            <a:noAutofit/>
          </a:bodyPr>
          <a:lstStyle/>
          <a:p>
            <a:pPr algn="l"/>
            <a:r>
              <a:rPr lang="cs-CZ" sz="7600" cap="none" dirty="0"/>
              <a:t>Nařízení o evropském příkazu k obstavení účtů</a:t>
            </a:r>
          </a:p>
        </p:txBody>
      </p:sp>
    </p:spTree>
    <p:extLst>
      <p:ext uri="{BB962C8B-B14F-4D97-AF65-F5344CB8AC3E}">
        <p14:creationId xmlns:p14="http://schemas.microsoft.com/office/powerpoint/2010/main" val="348904000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2088436" y="2743200"/>
            <a:ext cx="21407668" cy="9283148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spcBef>
                <a:spcPts val="1200"/>
              </a:spcBef>
            </a:pPr>
            <a:r>
              <a:rPr lang="cs-CZ" sz="4100" dirty="0"/>
              <a:t>Bezplatná právní pomoc v EU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4100" b="0" dirty="0"/>
              <a:t>Směrnice Rady 2003/8/ES ze dne 27. ledna 2003 o zlepšení přístupu ke spravedlnosti v přeshraničních sporech stanovením minimálních společných pravidel pro právní pomoc v těchto sporech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4100" b="0" dirty="0"/>
              <a:t>Zákon č. 629/2004 Sb., o zajištění právní pomoci v přeshraničních sporech v rámci Evropské unie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4100" b="0" dirty="0"/>
              <a:t>Formulář žádosti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sz="4100" b="0" dirty="0"/>
              <a:t>Užitečné odkazy: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cs-CZ" sz="4100" b="0" u="sng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https://portal.gov.cz/sluzby-vs/bezplatna-pravni-pomoc-pro-tuzemske-osoby-v-eu-S8187</a:t>
            </a:r>
            <a:endParaRPr lang="cs-CZ" sz="4100" b="0" dirty="0">
              <a:solidFill>
                <a:schemeClr val="tx2">
                  <a:lumMod val="50000"/>
                </a:schemeClr>
              </a:solidFill>
            </a:endParaRP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cs-CZ" sz="4100" b="0" u="sng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https://justice.cz/web/msp/preshranicni-pravni-pomoc-v-eu</a:t>
            </a:r>
            <a:endParaRPr lang="cs-CZ" sz="4100" b="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cap="none" dirty="0"/>
              <a:t>Praktické souvislosti</a:t>
            </a:r>
          </a:p>
        </p:txBody>
      </p:sp>
    </p:spTree>
    <p:extLst>
      <p:ext uri="{BB962C8B-B14F-4D97-AF65-F5344CB8AC3E}">
        <p14:creationId xmlns:p14="http://schemas.microsoft.com/office/powerpoint/2010/main" val="29891656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2088436" y="2743200"/>
            <a:ext cx="21407668" cy="928314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70000"/>
              </a:lnSpc>
              <a:spcBef>
                <a:spcPts val="1200"/>
              </a:spcBef>
            </a:pPr>
            <a:r>
              <a:rPr lang="cs-CZ" sz="4000" u="sng" dirty="0"/>
              <a:t>Portál evropské e-Justice</a:t>
            </a:r>
            <a:r>
              <a:rPr lang="cs-CZ" sz="4000" dirty="0"/>
              <a:t> </a:t>
            </a:r>
            <a:r>
              <a:rPr lang="cs-CZ" sz="4000" b="0" dirty="0"/>
              <a:t>– </a:t>
            </a:r>
            <a:r>
              <a:rPr lang="cs-CZ" sz="4000" b="0" u="sng" dirty="0">
                <a:hlinkClick r:id="rId2"/>
              </a:rPr>
              <a:t>e-justice.europa.eu</a:t>
            </a:r>
            <a:endParaRPr lang="cs-CZ" sz="4000" b="0" dirty="0"/>
          </a:p>
          <a:p>
            <a:pPr lvl="1">
              <a:lnSpc>
                <a:spcPct val="170000"/>
              </a:lnSpc>
              <a:spcBef>
                <a:spcPts val="1200"/>
              </a:spcBef>
            </a:pPr>
            <a:r>
              <a:rPr lang="cs-CZ" sz="4000" dirty="0"/>
              <a:t>Evropská soudní síť pro občanské a obchodní věci – publikace, informační přehledy - tzv. </a:t>
            </a:r>
            <a:r>
              <a:rPr lang="cs-CZ" sz="4000" dirty="0" err="1"/>
              <a:t>factsheets</a:t>
            </a:r>
            <a:endParaRPr lang="cs-CZ" sz="4000" dirty="0"/>
          </a:p>
          <a:p>
            <a:pPr lvl="1">
              <a:lnSpc>
                <a:spcPct val="170000"/>
              </a:lnSpc>
              <a:spcBef>
                <a:spcPts val="1200"/>
              </a:spcBef>
            </a:pPr>
            <a:r>
              <a:rPr lang="cs-CZ" sz="4000" dirty="0"/>
              <a:t>Evropský soudní atlas</a:t>
            </a:r>
          </a:p>
          <a:p>
            <a:pPr lvl="2">
              <a:lnSpc>
                <a:spcPct val="170000"/>
              </a:lnSpc>
              <a:spcBef>
                <a:spcPts val="1200"/>
              </a:spcBef>
            </a:pPr>
            <a:r>
              <a:rPr lang="cs-CZ" sz="4000" dirty="0"/>
              <a:t>Notifikace ČS</a:t>
            </a:r>
          </a:p>
          <a:p>
            <a:pPr lvl="1">
              <a:lnSpc>
                <a:spcPct val="170000"/>
              </a:lnSpc>
              <a:spcBef>
                <a:spcPts val="1200"/>
              </a:spcBef>
            </a:pPr>
            <a:r>
              <a:rPr lang="cs-CZ" sz="4000" dirty="0"/>
              <a:t>Dynamické formuláře</a:t>
            </a:r>
          </a:p>
          <a:p>
            <a:pPr lvl="0">
              <a:lnSpc>
                <a:spcPct val="170000"/>
              </a:lnSpc>
              <a:spcBef>
                <a:spcPts val="1200"/>
              </a:spcBef>
            </a:pPr>
            <a:r>
              <a:rPr lang="cs-CZ" sz="4000" b="0" dirty="0"/>
              <a:t>Projekt EU </a:t>
            </a:r>
            <a:r>
              <a:rPr lang="cs-CZ" sz="4000" b="0" dirty="0" err="1"/>
              <a:t>Enforcement</a:t>
            </a:r>
            <a:r>
              <a:rPr lang="cs-CZ" sz="4000" b="0" dirty="0"/>
              <a:t> Atlas – </a:t>
            </a:r>
            <a:r>
              <a:rPr lang="cs-CZ" sz="4000" b="0" u="sng" dirty="0">
                <a:hlinkClick r:id="rId3"/>
              </a:rPr>
              <a:t>enforcementatlas.eu</a:t>
            </a:r>
            <a:endParaRPr lang="cs-CZ" sz="4000" b="0" dirty="0"/>
          </a:p>
          <a:p>
            <a:pPr lvl="0">
              <a:lnSpc>
                <a:spcPct val="170000"/>
              </a:lnSpc>
              <a:spcBef>
                <a:spcPts val="1200"/>
              </a:spcBef>
            </a:pPr>
            <a:r>
              <a:rPr lang="cs-CZ" sz="4000" b="0" dirty="0"/>
              <a:t>Projekt EFFORTS - </a:t>
            </a:r>
            <a:r>
              <a:rPr lang="cs-CZ" sz="4000" b="0" dirty="0">
                <a:hlinkClick r:id="rId4"/>
              </a:rPr>
              <a:t>https://efforts.unimi.it/</a:t>
            </a:r>
            <a:r>
              <a:rPr lang="cs-CZ" sz="4000" b="0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cap="none" dirty="0"/>
              <a:t>Praktické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202776528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2088436" y="3876261"/>
            <a:ext cx="21407668" cy="9283148"/>
          </a:xfrm>
        </p:spPr>
        <p:txBody>
          <a:bodyPr>
            <a:normAutofit/>
          </a:bodyPr>
          <a:lstStyle/>
          <a:p>
            <a:pPr lvl="0"/>
            <a:r>
              <a:rPr lang="cs-CZ" sz="4800" b="0" dirty="0"/>
              <a:t>Dvoustranné smlouvy o právní pomoci</a:t>
            </a:r>
          </a:p>
          <a:p>
            <a:pPr lvl="1"/>
            <a:r>
              <a:rPr lang="cs-CZ" sz="4800" b="0" dirty="0"/>
              <a:t>seznam na webových stránkách </a:t>
            </a:r>
            <a:r>
              <a:rPr lang="cs-CZ" sz="4800" b="0" dirty="0" err="1"/>
              <a:t>MSp</a:t>
            </a:r>
            <a:r>
              <a:rPr lang="cs-CZ" sz="4800" b="0" dirty="0"/>
              <a:t>: </a:t>
            </a:r>
            <a:r>
              <a:rPr lang="cs-CZ" sz="4800" b="0" u="sng" dirty="0">
                <a:hlinkClick r:id="rId2"/>
              </a:rPr>
              <a:t>Dvoustranné smlouvy - Ministerstvo spravedlnosti České republiky - Portál justice</a:t>
            </a:r>
            <a:endParaRPr lang="cs-CZ" sz="4800" b="0" dirty="0"/>
          </a:p>
          <a:p>
            <a:pPr lvl="0"/>
            <a:r>
              <a:rPr lang="cs-CZ" sz="4800" b="0" dirty="0"/>
              <a:t>Haagská Úmluva o uznávání a výkonu soudních rozhodnutí v občanských a obchodních věcech</a:t>
            </a:r>
          </a:p>
          <a:p>
            <a:pPr lvl="1"/>
            <a:r>
              <a:rPr lang="cs-CZ" sz="4800" b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HCCH | </a:t>
            </a:r>
            <a:r>
              <a:rPr lang="cs-CZ" sz="4800" b="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Judgments</a:t>
            </a:r>
            <a:r>
              <a:rPr lang="cs-CZ" sz="4800" b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</a:t>
            </a:r>
            <a:r>
              <a:rPr lang="cs-CZ" sz="4800" b="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Section</a:t>
            </a:r>
            <a:endParaRPr lang="cs-CZ" sz="4800" b="0" dirty="0"/>
          </a:p>
          <a:p>
            <a:pPr lvl="0"/>
            <a:r>
              <a:rPr lang="cs-CZ" sz="4800" b="0" dirty="0"/>
              <a:t>Luganská úmluva z roku 2007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1877943"/>
          </a:xfrm>
        </p:spPr>
        <p:txBody>
          <a:bodyPr>
            <a:noAutofit/>
          </a:bodyPr>
          <a:lstStyle/>
          <a:p>
            <a:r>
              <a:rPr lang="cs-CZ" sz="7200" cap="none" dirty="0"/>
              <a:t>Možnosti postupu ve vztahu k neunijním zemím</a:t>
            </a:r>
          </a:p>
        </p:txBody>
      </p:sp>
    </p:spTree>
    <p:extLst>
      <p:ext uri="{BB962C8B-B14F-4D97-AF65-F5344CB8AC3E}">
        <p14:creationId xmlns:p14="http://schemas.microsoft.com/office/powerpoint/2010/main" val="122753510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51524803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2082800" y="4195233"/>
            <a:ext cx="20207127" cy="7032748"/>
          </a:xfrm>
        </p:spPr>
        <p:txBody>
          <a:bodyPr/>
          <a:lstStyle/>
          <a:p>
            <a:r>
              <a:rPr lang="cs-CZ" sz="5400" b="0" dirty="0"/>
              <a:t>Možnosti postupu při výkonu rozhodnutí o náhradě škody v EU</a:t>
            </a:r>
          </a:p>
          <a:p>
            <a:r>
              <a:rPr lang="cs-CZ" sz="5400" b="0" dirty="0"/>
              <a:t>Možnosti postupu při zajištění majetku v EU</a:t>
            </a:r>
          </a:p>
          <a:p>
            <a:r>
              <a:rPr lang="cs-CZ" sz="5400" b="0" dirty="0"/>
              <a:t>Kde nalézt praktické informace</a:t>
            </a:r>
          </a:p>
          <a:p>
            <a:r>
              <a:rPr lang="cs-CZ" sz="5400" b="0" dirty="0"/>
              <a:t>Možnosti postupu ve vztahu k neunijním zemím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8000" cap="none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355381723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2082800" y="4195233"/>
            <a:ext cx="20207127" cy="7155254"/>
          </a:xfrm>
        </p:spPr>
        <p:txBody>
          <a:bodyPr/>
          <a:lstStyle/>
          <a:p>
            <a:r>
              <a:rPr lang="cs-CZ" sz="5400" b="0" dirty="0"/>
              <a:t>Nařízení Evropského parlamentu a Rady (EU) č. 1215/2012 ze dne 12. prosince 2012 o příslušnosti a uznávání a výkonu soudních rozhodnutí v občanských a obchodních věcech (přepracované znění) (</a:t>
            </a:r>
            <a:r>
              <a:rPr lang="cs-CZ" sz="5400" dirty="0"/>
              <a:t>nařízení Brusel </a:t>
            </a:r>
            <a:r>
              <a:rPr lang="cs-CZ" sz="5400" dirty="0" err="1"/>
              <a:t>Ia</a:t>
            </a:r>
            <a:r>
              <a:rPr lang="cs-CZ" sz="5400" dirty="0"/>
              <a:t>/Brusel I bis</a:t>
            </a:r>
            <a:r>
              <a:rPr lang="cs-CZ" sz="5400" b="0" dirty="0"/>
              <a:t>)</a:t>
            </a:r>
          </a:p>
          <a:p>
            <a:r>
              <a:rPr lang="cs-CZ" sz="5400" b="0" dirty="0"/>
              <a:t>Nařízení Evropského parlamentu a Rady (ES) č. 805/2004 ze dne 21. dubna 2004, kterým se zavádí </a:t>
            </a:r>
            <a:r>
              <a:rPr lang="cs-CZ" sz="5400" dirty="0"/>
              <a:t>evropský exekuční titul pro nesporné nároky </a:t>
            </a:r>
            <a:r>
              <a:rPr lang="cs-CZ" sz="5400" b="0" dirty="0"/>
              <a:t>- 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2056848"/>
          </a:xfrm>
        </p:spPr>
        <p:txBody>
          <a:bodyPr>
            <a:noAutofit/>
          </a:bodyPr>
          <a:lstStyle/>
          <a:p>
            <a:r>
              <a:rPr lang="cs-CZ" sz="6600" cap="none" dirty="0"/>
              <a:t>Možnosti postupu při výkonu rozhodnutí o náhradě škody v EU – právní základ</a:t>
            </a:r>
          </a:p>
        </p:txBody>
      </p:sp>
    </p:spTree>
    <p:extLst>
      <p:ext uri="{BB962C8B-B14F-4D97-AF65-F5344CB8AC3E}">
        <p14:creationId xmlns:p14="http://schemas.microsoft.com/office/powerpoint/2010/main" val="40433895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228077" y="2422457"/>
            <a:ext cx="21927846" cy="9870166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Oblast působnosti (čl. 1): občanské a obchodní věci bez ohledu na druh soudu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Společná pravidla pro: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učení mezinárodní příslušnosti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uznávání a výkon rozhodnutí, veřejných listin a soudních smírů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Použitelnost od 10. 1. 2015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Přechodná ustanovení (čl. 66)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Odst. 1 - </a:t>
            </a:r>
            <a:r>
              <a:rPr lang="cs-CZ" sz="3000" b="0" i="1" dirty="0"/>
              <a:t>řízení zahájená, na veřejné listiny formálně vyhotovené nebo registrované a na soudní smíry schválené či uzavřené ke dni 10. ledna 2015 nebo po něm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sz="3000" b="0" dirty="0"/>
              <a:t>Odst. 2 - </a:t>
            </a:r>
            <a:r>
              <a:rPr lang="cs-CZ" sz="3000" b="0" i="1" dirty="0"/>
              <a:t>aniž je dotčen článek 80, použije se nařízení (ES) č. 44/2001 i nadále na rozhodnutí vydaná v zahájených řízeních, veřejné listiny formálně vyhotovené nebo registrované a soudní smíry schválené či uzavřené přede dnem 10. ledna 2015 a spadající do oblasti působnosti nařízení (ES) č. 44/2001 </a:t>
            </a:r>
            <a:r>
              <a:rPr lang="cs-CZ" sz="3000" b="0" dirty="0"/>
              <a:t>(nařízení Brusel I)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cs-CZ" sz="3000" dirty="0"/>
              <a:t>Čl. 7 odst. 3 – zvláštní příslušnost pro nároky za škodu způsobenou trestnou činností: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sz="3000" b="0" i="1" dirty="0"/>
              <a:t>jedná-li se o žalobu na náhradu škody nebo žalobu o uvedení do původního stavu vyvolanou jednáním, které je trestným činem, u soudu, u něhož byla podána obžaloba, je-li tento soud podle práva pro něj závazného oprávněn rozhodovat o občanskoprávních nárocích</a:t>
            </a:r>
          </a:p>
          <a:p>
            <a:pPr marL="63500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cs-CZ" sz="3000" b="0" dirty="0"/>
          </a:p>
          <a:p>
            <a:endParaRPr lang="cs-CZ" sz="3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7200" cap="none" dirty="0"/>
              <a:t>Nařízení Brusel </a:t>
            </a:r>
            <a:r>
              <a:rPr lang="cs-CZ" sz="7200" cap="none" dirty="0" err="1"/>
              <a:t>Ia</a:t>
            </a:r>
            <a:endParaRPr lang="cs-CZ" sz="7200" cap="none" dirty="0"/>
          </a:p>
        </p:txBody>
      </p:sp>
    </p:spTree>
    <p:extLst>
      <p:ext uri="{BB962C8B-B14F-4D97-AF65-F5344CB8AC3E}">
        <p14:creationId xmlns:p14="http://schemas.microsoft.com/office/powerpoint/2010/main" val="27010706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519088" y="3489003"/>
            <a:ext cx="22387338" cy="939211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cs-CZ" sz="4200" b="0" dirty="0"/>
              <a:t>(čl. 36 – 57)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cs-CZ" sz="4200" dirty="0"/>
              <a:t>Uznávání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sz="4200" dirty="0"/>
              <a:t>automatické</a:t>
            </a:r>
            <a:r>
              <a:rPr lang="cs-CZ" sz="4200" b="0" dirty="0"/>
              <a:t> (čl. 36 odst. 1)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sz="4200" b="0" dirty="0"/>
              <a:t>třeba předložit (čl. 37 odst. 1):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cs-CZ" sz="4200" dirty="0"/>
              <a:t>vyhotovení rozhodnutí</a:t>
            </a:r>
            <a:r>
              <a:rPr lang="cs-CZ" sz="4200" b="0" dirty="0"/>
              <a:t>, které splňuje podmínky nezbytné pro ověření jeho pravosti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cs-CZ" sz="4200" dirty="0"/>
              <a:t>osvědčení vystavené podle čl. 53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200" b="0" dirty="0"/>
              <a:t>					možnost orgánu žádat překlad/přepis obsahu osvědčení/rozhodnutí (odst. 2)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1248642" cy="2355022"/>
          </a:xfrm>
        </p:spPr>
        <p:txBody>
          <a:bodyPr>
            <a:noAutofit/>
          </a:bodyPr>
          <a:lstStyle/>
          <a:p>
            <a:pPr algn="l"/>
            <a:r>
              <a:rPr lang="cs-CZ" sz="7400" cap="none" dirty="0"/>
              <a:t>Nařízení Brusel </a:t>
            </a:r>
            <a:r>
              <a:rPr lang="cs-CZ" sz="7400" cap="none" dirty="0" err="1"/>
              <a:t>Ia</a:t>
            </a:r>
            <a:r>
              <a:rPr lang="cs-CZ" sz="7400" cap="none" dirty="0"/>
              <a:t> - Uznávání a výkon rozhodnutí </a:t>
            </a:r>
          </a:p>
        </p:txBody>
      </p:sp>
    </p:spTree>
    <p:extLst>
      <p:ext uri="{BB962C8B-B14F-4D97-AF65-F5344CB8AC3E}">
        <p14:creationId xmlns:p14="http://schemas.microsoft.com/office/powerpoint/2010/main" val="6320538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949740" y="3637722"/>
            <a:ext cx="22387338" cy="9392111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sz="4000" dirty="0"/>
              <a:t>Výkon</a:t>
            </a:r>
            <a:r>
              <a:rPr lang="cs-CZ" sz="4000" b="0" dirty="0"/>
              <a:t>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cs-CZ" sz="4000" dirty="0"/>
              <a:t>zrušení prohlášení vykonatelnosti </a:t>
            </a:r>
            <a:r>
              <a:rPr lang="cs-CZ" sz="4000" b="0" dirty="0"/>
              <a:t>(čl. 39)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cs-CZ" sz="4000" b="0" dirty="0"/>
              <a:t>třeba předložit (čl. 42 odst. 1):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cs-CZ" sz="4000" dirty="0"/>
              <a:t>vyhotovení rozhodnutí</a:t>
            </a:r>
            <a:r>
              <a:rPr lang="cs-CZ" sz="4000" b="0" dirty="0"/>
              <a:t>, které splňuje podmínky nezbytné pro ověření jeho pravosti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cs-CZ" sz="4000" dirty="0"/>
              <a:t>osvědčení vydané podle článku 53 </a:t>
            </a:r>
            <a:r>
              <a:rPr lang="cs-CZ" sz="4000" b="0" dirty="0"/>
              <a:t>osvědčující, že rozhodnutí je vykonatelné, a obsahující výtah rozhodnutí a případně příslušné informace o nahrazovaných nákladech řízení a výpočet úroků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000" b="0" dirty="0"/>
              <a:t>						možnost orgánu žádat překlad/přepis obsahu osvědčení/rozhodnutí (odst. 3, 4)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1248642" cy="2355022"/>
          </a:xfrm>
        </p:spPr>
        <p:txBody>
          <a:bodyPr>
            <a:noAutofit/>
          </a:bodyPr>
          <a:lstStyle/>
          <a:p>
            <a:pPr algn="l"/>
            <a:r>
              <a:rPr lang="cs-CZ" sz="7400" cap="none" dirty="0"/>
              <a:t>Nařízení Brusel </a:t>
            </a:r>
            <a:r>
              <a:rPr lang="cs-CZ" sz="7400" cap="none" dirty="0" err="1"/>
              <a:t>Ia</a:t>
            </a:r>
            <a:r>
              <a:rPr lang="cs-CZ" sz="7400" cap="none" dirty="0"/>
              <a:t> - Uznávání a výkon rozhodnutí </a:t>
            </a:r>
          </a:p>
        </p:txBody>
      </p:sp>
    </p:spTree>
    <p:extLst>
      <p:ext uri="{BB962C8B-B14F-4D97-AF65-F5344CB8AC3E}">
        <p14:creationId xmlns:p14="http://schemas.microsoft.com/office/powerpoint/2010/main" val="19135784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949740" y="4055166"/>
            <a:ext cx="22387338" cy="9392111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cs-CZ" sz="4800" dirty="0"/>
              <a:t>Čl. 53: </a:t>
            </a:r>
            <a:r>
              <a:rPr lang="cs-CZ" sz="4800" b="0" dirty="0"/>
              <a:t>Soud původu vydá </a:t>
            </a:r>
            <a:r>
              <a:rPr lang="cs-CZ" sz="4800" dirty="0"/>
              <a:t>na žádost kterékoli dotčené strany osvědčení za použití formuláře uvedeného v příloze I</a:t>
            </a:r>
          </a:p>
          <a:p>
            <a:pPr lvl="2">
              <a:lnSpc>
                <a:spcPct val="150000"/>
              </a:lnSpc>
              <a:spcBef>
                <a:spcPts val="1800"/>
              </a:spcBef>
            </a:pPr>
            <a:r>
              <a:rPr lang="cs-CZ" sz="4800" b="0" dirty="0"/>
              <a:t>poplatek dle přílohy zákona č. 549/1991 Sb., o soudních poplatcích –  300 Kč (položka 29)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cs-CZ" sz="4800" b="0" dirty="0"/>
              <a:t>Řízení o výkon rozhodnutí se řídí právem dožádaného ČS (čl. 41 odst. 1)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cs-CZ" sz="4800" b="0" dirty="0"/>
              <a:t>Odepření uznání a výkonu (čl. 45 a násl.)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1248642" cy="2355022"/>
          </a:xfrm>
        </p:spPr>
        <p:txBody>
          <a:bodyPr>
            <a:noAutofit/>
          </a:bodyPr>
          <a:lstStyle/>
          <a:p>
            <a:pPr algn="l"/>
            <a:r>
              <a:rPr lang="cs-CZ" sz="7400" cap="none" dirty="0"/>
              <a:t>Nařízení Brusel </a:t>
            </a:r>
            <a:r>
              <a:rPr lang="cs-CZ" sz="7400" cap="none" dirty="0" err="1"/>
              <a:t>Ia</a:t>
            </a:r>
            <a:r>
              <a:rPr lang="cs-CZ" sz="7400" cap="none" dirty="0"/>
              <a:t> - Uznávání a výkon rozhodnutí </a:t>
            </a:r>
          </a:p>
        </p:txBody>
      </p:sp>
    </p:spTree>
    <p:extLst>
      <p:ext uri="{BB962C8B-B14F-4D97-AF65-F5344CB8AC3E}">
        <p14:creationId xmlns:p14="http://schemas.microsoft.com/office/powerpoint/2010/main" val="165017470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949740" y="3140765"/>
            <a:ext cx="22387338" cy="9392111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cs-CZ" sz="4800" b="0" dirty="0"/>
              <a:t>Výkon veřejných listin a soudních smírů (čl. 58 – 60)</a:t>
            </a:r>
          </a:p>
          <a:p>
            <a:pPr lvl="2">
              <a:lnSpc>
                <a:spcPct val="150000"/>
              </a:lnSpc>
              <a:spcBef>
                <a:spcPts val="1800"/>
              </a:spcBef>
            </a:pPr>
            <a:r>
              <a:rPr lang="cs-CZ" sz="4800" b="0" dirty="0"/>
              <a:t>osvědčení – příloha II (čl. 60)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cs-CZ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1248642" cy="1858065"/>
          </a:xfrm>
        </p:spPr>
        <p:txBody>
          <a:bodyPr>
            <a:noAutofit/>
          </a:bodyPr>
          <a:lstStyle/>
          <a:p>
            <a:pPr algn="l"/>
            <a:r>
              <a:rPr lang="cs-CZ" sz="7400" cap="none" dirty="0"/>
              <a:t>Nařízení Brusel </a:t>
            </a:r>
            <a:r>
              <a:rPr lang="cs-CZ" sz="7400" cap="none" dirty="0" err="1"/>
              <a:t>Ia</a:t>
            </a:r>
            <a:endParaRPr lang="cs-CZ" sz="7400" cap="none" dirty="0"/>
          </a:p>
        </p:txBody>
      </p:sp>
    </p:spTree>
    <p:extLst>
      <p:ext uri="{BB962C8B-B14F-4D97-AF65-F5344CB8AC3E}">
        <p14:creationId xmlns:p14="http://schemas.microsoft.com/office/powerpoint/2010/main" val="42520657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1466574" y="3796748"/>
            <a:ext cx="20207127" cy="83687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Možné využití v praxi?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Zavádí evropský exekuční titul pro </a:t>
            </a:r>
            <a:r>
              <a:rPr lang="cs-CZ" sz="4200" dirty="0"/>
              <a:t>nesporné</a:t>
            </a:r>
            <a:r>
              <a:rPr lang="cs-CZ" sz="4200" b="0" dirty="0"/>
              <a:t> nároky a upravuje výkon rozhodnutí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Vztahuje se na tituly vydané po 21. 1. 2005 (čl. 26 a 33)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Všechny ČS EU vyjma Dánska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Oblast působnosti (čl. 2): občanské a obchodní věci bez ohledu na povahu soudu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200" b="0" dirty="0"/>
              <a:t>Exekuční tituly, které se potvrzují jako evropský exekuční titul (čl. 3):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rozhodnutí, soudní smíry a úřední listiny o nesporných nárocích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200" dirty="0"/>
              <a:t>Kdy je možné nárok považovat za </a:t>
            </a:r>
            <a:r>
              <a:rPr lang="cs-CZ" sz="4200" u="sng" dirty="0"/>
              <a:t>nesporný</a:t>
            </a:r>
            <a:r>
              <a:rPr lang="cs-CZ" sz="4200" dirty="0"/>
              <a:t>?</a:t>
            </a:r>
            <a:r>
              <a:rPr lang="cs-CZ" sz="4200" b="0" dirty="0"/>
              <a:t> – </a:t>
            </a:r>
            <a:r>
              <a:rPr lang="cs-CZ" sz="4200" dirty="0"/>
              <a:t>čl. 3 odst. 1 + body odůvodnění 5, 6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8436" y="1282700"/>
            <a:ext cx="20207128" cy="2374900"/>
          </a:xfrm>
        </p:spPr>
        <p:txBody>
          <a:bodyPr>
            <a:normAutofit/>
          </a:bodyPr>
          <a:lstStyle/>
          <a:p>
            <a:pPr algn="l"/>
            <a:r>
              <a:rPr lang="cs-CZ" sz="7400" cap="none" dirty="0"/>
              <a:t>Nařízení o evropském exekučním titulu pro nesporné nároky</a:t>
            </a:r>
          </a:p>
        </p:txBody>
      </p:sp>
    </p:spTree>
    <p:extLst>
      <p:ext uri="{BB962C8B-B14F-4D97-AF65-F5344CB8AC3E}">
        <p14:creationId xmlns:p14="http://schemas.microsoft.com/office/powerpoint/2010/main" val="2972185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4_Briefing">
  <a:themeElements>
    <a:clrScheme name="24_Briefing">
      <a:dk1>
        <a:srgbClr val="002C3A"/>
      </a:dk1>
      <a:lt1>
        <a:srgbClr val="54818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Avenir Next Regular"/>
        <a:ea typeface="Avenir Next Regular"/>
        <a:cs typeface="Avenir Next Regular"/>
      </a:majorFont>
      <a:minorFont>
        <a:latin typeface="Avenir Next Regular"/>
        <a:ea typeface="Avenir Next Regular"/>
        <a:cs typeface="Avenir Next Regular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35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44" normalizeH="0" baseline="0">
            <a:ln>
              <a:noFill/>
            </a:ln>
            <a:solidFill>
              <a:schemeClr val="accent1">
                <a:satOff val="74278"/>
                <a:lumOff val="-33241"/>
              </a:schemeClr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4_Briefing">
  <a:themeElements>
    <a:clrScheme name="24_Briefing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Avenir Next Regular"/>
        <a:ea typeface="Avenir Next Regular"/>
        <a:cs typeface="Avenir Next Regular"/>
      </a:majorFont>
      <a:minorFont>
        <a:latin typeface="Avenir Next Regular"/>
        <a:ea typeface="Avenir Next Regular"/>
        <a:cs typeface="Avenir Next Regular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35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44" normalizeH="0" baseline="0">
            <a:ln>
              <a:noFill/>
            </a:ln>
            <a:solidFill>
              <a:schemeClr val="accent1">
                <a:satOff val="74278"/>
                <a:lumOff val="-33241"/>
              </a:schemeClr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1459</Words>
  <Application>Microsoft Office PowerPoint</Application>
  <PresentationFormat>Vlastní</PresentationFormat>
  <Paragraphs>122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Avenir Next Medium</vt:lpstr>
      <vt:lpstr>Avenir Next Regular</vt:lpstr>
      <vt:lpstr>Calibri</vt:lpstr>
      <vt:lpstr>Helvetica Neue</vt:lpstr>
      <vt:lpstr>24_Briefing</vt:lpstr>
      <vt:lpstr>Možnosti postupu při zajištění majetku a výkonu rozhodnutí o náhradě škody v přeshraničních civilních věcech</vt:lpstr>
      <vt:lpstr>Obsah</vt:lpstr>
      <vt:lpstr>Možnosti postupu při výkonu rozhodnutí o náhradě škody v EU – právní základ</vt:lpstr>
      <vt:lpstr>Nařízení Brusel Ia</vt:lpstr>
      <vt:lpstr>Nařízení Brusel Ia - Uznávání a výkon rozhodnutí </vt:lpstr>
      <vt:lpstr>Nařízení Brusel Ia - Uznávání a výkon rozhodnutí </vt:lpstr>
      <vt:lpstr>Nařízení Brusel Ia - Uznávání a výkon rozhodnutí </vt:lpstr>
      <vt:lpstr>Nařízení Brusel Ia</vt:lpstr>
      <vt:lpstr>Nařízení o evropském exekučním titulu pro nesporné nároky</vt:lpstr>
      <vt:lpstr>Nařízení o evropském exekučním titulu pro nesporné nároky</vt:lpstr>
      <vt:lpstr>Možnosti postupu při zajištění majetku v EU - právní základ</vt:lpstr>
      <vt:lpstr>Nařízení Brusel Ia</vt:lpstr>
      <vt:lpstr>Nařízení o evropském příkazu k obstavení účtů</vt:lpstr>
      <vt:lpstr>Nařízení o evropském příkazu k obstavení účtů</vt:lpstr>
      <vt:lpstr>Nařízení o evropském příkazu k obstavení účtů</vt:lpstr>
      <vt:lpstr>Praktické souvislosti</vt:lpstr>
      <vt:lpstr>Praktické informace</vt:lpstr>
      <vt:lpstr>Možnosti postupu ve vztahu k neunijním zemím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Seidlová Lucie Mgr.</dc:creator>
  <cp:lastModifiedBy>Klára Kořínková</cp:lastModifiedBy>
  <cp:revision>52</cp:revision>
  <cp:lastPrinted>2024-11-11T09:57:35Z</cp:lastPrinted>
  <dcterms:modified xsi:type="dcterms:W3CDTF">2024-11-11T16:06:58Z</dcterms:modified>
</cp:coreProperties>
</file>